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40"/>
  </p:notesMasterIdLst>
  <p:handoutMasterIdLst>
    <p:handoutMasterId r:id="rId41"/>
  </p:handoutMasterIdLst>
  <p:sldIdLst>
    <p:sldId id="389" r:id="rId2"/>
    <p:sldId id="478" r:id="rId3"/>
    <p:sldId id="398" r:id="rId4"/>
    <p:sldId id="458" r:id="rId5"/>
    <p:sldId id="519" r:id="rId6"/>
    <p:sldId id="520" r:id="rId7"/>
    <p:sldId id="518" r:id="rId8"/>
    <p:sldId id="517" r:id="rId9"/>
    <p:sldId id="498" r:id="rId10"/>
    <p:sldId id="521" r:id="rId11"/>
    <p:sldId id="523" r:id="rId12"/>
    <p:sldId id="483" r:id="rId13"/>
    <p:sldId id="467" r:id="rId14"/>
    <p:sldId id="468" r:id="rId15"/>
    <p:sldId id="524" r:id="rId16"/>
    <p:sldId id="469" r:id="rId17"/>
    <p:sldId id="525" r:id="rId18"/>
    <p:sldId id="526" r:id="rId19"/>
    <p:sldId id="527" r:id="rId20"/>
    <p:sldId id="528" r:id="rId21"/>
    <p:sldId id="529" r:id="rId22"/>
    <p:sldId id="530" r:id="rId23"/>
    <p:sldId id="531" r:id="rId24"/>
    <p:sldId id="532" r:id="rId25"/>
    <p:sldId id="533" r:id="rId26"/>
    <p:sldId id="534" r:id="rId27"/>
    <p:sldId id="474" r:id="rId28"/>
    <p:sldId id="535" r:id="rId29"/>
    <p:sldId id="536" r:id="rId30"/>
    <p:sldId id="537" r:id="rId31"/>
    <p:sldId id="476" r:id="rId32"/>
    <p:sldId id="538" r:id="rId33"/>
    <p:sldId id="539" r:id="rId34"/>
    <p:sldId id="477" r:id="rId35"/>
    <p:sldId id="540" r:id="rId36"/>
    <p:sldId id="541" r:id="rId37"/>
    <p:sldId id="542" r:id="rId38"/>
    <p:sldId id="394" r:id="rId39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6F82"/>
    <a:srgbClr val="FFDB4E"/>
    <a:srgbClr val="F0FBDD"/>
    <a:srgbClr val="FFD9D9"/>
    <a:srgbClr val="F8E4F1"/>
    <a:srgbClr val="F68E38"/>
    <a:srgbClr val="DD75BA"/>
    <a:srgbClr val="FFCCCC"/>
    <a:srgbClr val="DC72B9"/>
    <a:srgbClr val="44A9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3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9237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hyperlink" Target="1-2-1(4&#52264;%20&#49328;&#50629;&#54785;&#47749;&#51032;%20&#51060;&#54644;).pptx#-1,5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2" y="4540932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빅데이터와 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  <a:p>
            <a:pPr algn="ctr">
              <a:spcBef>
                <a:spcPts val="0"/>
              </a:spcBef>
              <a:defRPr/>
            </a:pPr>
            <a:r>
              <a:rPr kumimoji="0" lang="en-US" altLang="ko-KR" sz="5000" b="1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4</a:t>
            </a:r>
            <a:r>
              <a:rPr kumimoji="0" lang="ko-KR" altLang="en-US" sz="5000" b="1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차 산업혁명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dirty="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Ⅰ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0" y="4509120"/>
            <a:ext cx="2922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4</a:t>
            </a:r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차 산업혁명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2" y="5137767"/>
            <a:ext cx="4570482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4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차 산업혁명의 이해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2" y="5641823"/>
            <a:ext cx="533992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4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차 산업혁명과 매래 사회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3" y="6401222"/>
            <a:ext cx="1176091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26~33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559640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4</a:t>
            </a: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차 산업혁명 시대의 미래 사회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250960"/>
              </p:ext>
            </p:extLst>
          </p:nvPr>
        </p:nvGraphicFramePr>
        <p:xfrm>
          <a:off x="162776" y="1772816"/>
          <a:ext cx="8820000" cy="437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824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2088232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  <a:gridCol w="5922944">
                  <a:extLst>
                    <a:ext uri="{9D8B030D-6E8A-4147-A177-3AD203B41FA5}">
                      <a16:colId xmlns="" xmlns:a16="http://schemas.microsoft.com/office/drawing/2014/main" val="2984324141"/>
                    </a:ext>
                  </a:extLst>
                </a:gridCol>
              </a:tblGrid>
              <a:tr h="2534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분야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핵심 서비스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내용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521215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pc="-200" baseline="0" smtClean="0"/>
                        <a:t>의료</a:t>
                      </a:r>
                      <a:endParaRPr lang="ko-KR" altLang="en-US" sz="2000" spc="-2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개인 맞춤형</a:t>
                      </a:r>
                      <a:endParaRPr lang="en-US" altLang="ko-KR" sz="2000" b="0" i="0" u="none" strike="noStrike" kern="1200" baseline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스마트 헬스 케어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9063" indent="-119063"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신체 정보를 실시간으로 파악하여 빠른 건강 및 질병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관리 구현</a:t>
                      </a:r>
                    </a:p>
                    <a:p>
                      <a:pPr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개인별 특성에 따른 맞춤형 건강 관리법 제안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7614056"/>
                  </a:ext>
                </a:extLst>
              </a:tr>
              <a:tr h="521215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pc="-100" baseline="0" smtClean="0"/>
                        <a:t>에너지</a:t>
                      </a:r>
                      <a:endParaRPr lang="ko-KR" altLang="en-US" sz="20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에너지 프로슈머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9063" indent="-119063"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spc="-6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중앙 공급 에너지 시스템에서 스마트 그리드 방식으로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진화</a:t>
                      </a:r>
                    </a:p>
                    <a:p>
                      <a:pPr marL="119063" indent="-119063"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spc="-6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민간의 전력생산 제품에 통합적이며 효율적인 운영 서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비스를 결합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09048940"/>
                  </a:ext>
                </a:extLst>
              </a:tr>
              <a:tr h="521215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pc="-100" baseline="0" smtClean="0"/>
                        <a:t>자동차</a:t>
                      </a:r>
                      <a:endParaRPr lang="ko-KR" altLang="en-US" sz="20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스마트카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spc="-14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자동차 자체에서 주행 매커니즘을 최적화하며 성능 관리</a:t>
                      </a:r>
                    </a:p>
                    <a:p>
                      <a:pPr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spc="-7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선택 사양에 따라 기능 업데이트 및 업그레이드 가능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31491989"/>
                  </a:ext>
                </a:extLst>
              </a:tr>
              <a:tr h="521215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/>
                        <a:t>교통</a:t>
                      </a:r>
                      <a:endParaRPr lang="ko-KR" altLang="en-US" sz="20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협업형</a:t>
                      </a:r>
                      <a:endParaRPr lang="en-US" altLang="ko-KR" sz="2000" b="0" i="0" u="none" strike="noStrike" kern="1200" baseline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spc="-1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지능 정보 교통 체계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자동차끼리 사물 인터넷 통신을 통해 교통량 조절</a:t>
                      </a:r>
                    </a:p>
                    <a:p>
                      <a:pPr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spc="-14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도로 자체에서 전력을 생산하는 등 소요 에너지의 효율화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9471798"/>
                  </a:ext>
                </a:extLst>
              </a:tr>
            </a:tbl>
          </a:graphicData>
        </a:graphic>
      </p:graphicFrame>
      <p:sp>
        <p:nvSpPr>
          <p:cNvPr id="10" name="직사각형 20"/>
          <p:cNvSpPr>
            <a:spLocks noChangeArrowheads="1"/>
          </p:cNvSpPr>
          <p:nvPr/>
        </p:nvSpPr>
        <p:spPr bwMode="auto">
          <a:xfrm>
            <a:off x="2820366" y="6165304"/>
            <a:ext cx="3506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</a:t>
            </a:r>
            <a:r>
              <a:rPr lang="en-US" altLang="ko-KR" sz="2000" smtClean="0">
                <a:effectLst/>
                <a:latin typeface="+mn-ea"/>
                <a:ea typeface="+mn-ea"/>
              </a:rPr>
              <a:t>4</a:t>
            </a:r>
            <a:r>
              <a:rPr lang="ko-KR" altLang="en-US" sz="2000" smtClean="0">
                <a:effectLst/>
                <a:latin typeface="+mn-ea"/>
                <a:ea typeface="+mn-ea"/>
              </a:rPr>
              <a:t>차 산업혁명의 생활 변화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3432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산업혁명과 미래 사회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589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559640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4</a:t>
            </a: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차 산업혁명 시대의 미래 사회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362474"/>
              </p:ext>
            </p:extLst>
          </p:nvPr>
        </p:nvGraphicFramePr>
        <p:xfrm>
          <a:off x="162776" y="1772816"/>
          <a:ext cx="8820000" cy="42664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824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  <a:gridCol w="6138968">
                  <a:extLst>
                    <a:ext uri="{9D8B030D-6E8A-4147-A177-3AD203B41FA5}">
                      <a16:colId xmlns="" xmlns:a16="http://schemas.microsoft.com/office/drawing/2014/main" val="2984324141"/>
                    </a:ext>
                  </a:extLst>
                </a:gridCol>
              </a:tblGrid>
              <a:tr h="2534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분야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핵심 서비스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내용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91095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pc="-200" baseline="0" smtClean="0"/>
                        <a:t>자원</a:t>
                      </a:r>
                      <a:endParaRPr lang="ko-KR" altLang="en-US" sz="2000" spc="-2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도시 광산</a:t>
                      </a:r>
                      <a:endParaRPr lang="en-US" altLang="ko-KR" sz="2000" b="0" i="0" u="none" strike="noStrike" kern="1200" baseline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쓰레기나 폐기물에서 에너지 자원을 뽑아 재활용</a:t>
                      </a:r>
                    </a:p>
                    <a:p>
                      <a:pPr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자원 흐름을 분석하여 활용성과 효율성을 제고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7614056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pc="-100" baseline="0" smtClean="0"/>
                        <a:t>식량</a:t>
                      </a:r>
                      <a:endParaRPr lang="ko-KR" altLang="en-US" sz="20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식물 공장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작물에 따라 가장 효율적인 방법으로 조건 제어</a:t>
                      </a:r>
                    </a:p>
                    <a:p>
                      <a:pPr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유해 물질 배출을 줄이고 자연 생태 공간 조성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09048940"/>
                  </a:ext>
                </a:extLst>
              </a:tr>
              <a:tr h="1044630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pc="-100" baseline="0" smtClean="0"/>
                        <a:t>지식</a:t>
                      </a:r>
                      <a:endParaRPr lang="en-US" altLang="ko-KR" sz="2000" spc="-100" baseline="0" smtClean="0"/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pc="-100" baseline="0" smtClean="0"/>
                        <a:t>서비스</a:t>
                      </a:r>
                      <a:endParaRPr lang="ko-KR" altLang="en-US" sz="20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인공 지능 노동자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9063" indent="-119063"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빅데이터에 기반한 상황과 문제에 맞는 정보를 빠른 시간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에 추출하여 제공</a:t>
                      </a:r>
                    </a:p>
                    <a:p>
                      <a:pPr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전문 지식을 인간 노동자에게 맞춰 공급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31491989"/>
                  </a:ext>
                </a:extLst>
              </a:tr>
              <a:tr h="899586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/>
                        <a:t>소매</a:t>
                      </a:r>
                      <a:endParaRPr lang="ko-KR" altLang="en-US" sz="20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0" i="0" u="none" strike="noStrike" kern="1200" spc="-1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P2P </a:t>
                      </a:r>
                      <a:r>
                        <a:rPr lang="ko-KR" altLang="en-US" sz="2000" b="0" i="0" u="none" strike="noStrike" kern="1200" spc="-1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시장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개별적인 개인 수요에 맞춘 맞춤형 생산</a:t>
                      </a:r>
                    </a:p>
                    <a:p>
                      <a:pPr>
                        <a:lnSpc>
                          <a:spcPts val="2600"/>
                        </a:lnSpc>
                      </a:pP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생산자와 소비자 사이의 직접 거래가 전 세계적으로 확대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9471798"/>
                  </a:ext>
                </a:extLst>
              </a:tr>
            </a:tbl>
          </a:graphicData>
        </a:graphic>
      </p:graphicFrame>
      <p:sp>
        <p:nvSpPr>
          <p:cNvPr id="10" name="직사각형 20"/>
          <p:cNvSpPr>
            <a:spLocks noChangeArrowheads="1"/>
          </p:cNvSpPr>
          <p:nvPr/>
        </p:nvSpPr>
        <p:spPr bwMode="auto">
          <a:xfrm>
            <a:off x="2820366" y="6165304"/>
            <a:ext cx="3506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</a:t>
            </a:r>
            <a:r>
              <a:rPr lang="en-US" altLang="ko-KR" sz="2000" smtClean="0">
                <a:effectLst/>
                <a:latin typeface="+mn-ea"/>
                <a:ea typeface="+mn-ea"/>
              </a:rPr>
              <a:t>4</a:t>
            </a:r>
            <a:r>
              <a:rPr lang="ko-KR" altLang="en-US" sz="2000" smtClean="0">
                <a:effectLst/>
                <a:latin typeface="+mn-ea"/>
                <a:ea typeface="+mn-ea"/>
              </a:rPr>
              <a:t>차 산업혁명의 생활 변화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3432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산업혁명과 미래 사회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061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244253" y="329485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656184" y="298077"/>
            <a:ext cx="658806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시민의 일상을 바꾸는 혁신의 플랫폼</a:t>
            </a:r>
            <a:r>
              <a:rPr kumimoji="0" lang="en-US" altLang="ko-KR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, </a:t>
            </a:r>
            <a:r>
              <a:rPr kumimoji="0" lang="ko-KR" altLang="en-US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스마트 시티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522736" y="1277904"/>
            <a:ext cx="8100000" cy="209980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accent1"/>
              </a:buClr>
              <a:buNone/>
            </a:pPr>
            <a:r>
              <a:rPr kumimoji="0" lang="ko-KR" altLang="en-US" sz="3000" spc="-11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우리 </a:t>
            </a:r>
            <a:r>
              <a:rPr kumimoji="0" lang="ko-KR" altLang="en-US" sz="3000" spc="-11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정부는 </a:t>
            </a:r>
            <a:r>
              <a:rPr kumimoji="0" lang="en-US" altLang="ko-KR" sz="3000" spc="-11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sz="3000" spc="-11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차 산업혁명의 첨단 기술을 활용한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도시 문제 해결</a:t>
            </a:r>
            <a:r>
              <a:rPr kumimoji="0" lang="en-US" altLang="ko-KR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시민을 배려하는 포용적 스마트 </a:t>
            </a:r>
            <a:r>
              <a:rPr kumimoji="0" lang="ko-KR" altLang="en-US" sz="3000" spc="-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시티 조성</a:t>
            </a:r>
            <a:r>
              <a:rPr kumimoji="0" lang="en-US" altLang="ko-KR" sz="3000" spc="-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혁신 생태계 구축과 글로벌 협력 강화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를 목표로 스마트 시티 정책을 추진하고 있다</a:t>
            </a:r>
            <a:r>
              <a:rPr kumimoji="0" lang="en-US" altLang="ko-KR" sz="3000" spc="-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endParaRPr kumimoji="0" lang="en-US" altLang="ko-KR" sz="3000" spc="-7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중단원 마무리 </a:t>
            </a:r>
            <a:endParaRPr lang="ko-KR" altLang="en-US" sz="24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9439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244253" y="329485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Ins="90000"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656184" y="298077"/>
            <a:ext cx="658806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시민의 일상을 바꾸는 혁신의 플랫폼</a:t>
            </a:r>
            <a:r>
              <a:rPr kumimoji="0" lang="en-US" altLang="ko-KR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, </a:t>
            </a:r>
            <a:r>
              <a:rPr kumimoji="0" lang="ko-KR" altLang="en-US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스마트 시티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522736" y="1277904"/>
            <a:ext cx="8100000" cy="540840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65113" indent="-26511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1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첫째</a:t>
            </a:r>
            <a:r>
              <a:rPr kumimoji="0" lang="en-US" altLang="ko-KR" sz="3000" spc="-11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도시 성장 단계별</a:t>
            </a:r>
            <a:r>
              <a:rPr kumimoji="0" lang="en-US" altLang="ko-KR" sz="3000" spc="-11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1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신규</a:t>
            </a:r>
            <a:r>
              <a:rPr kumimoji="0" lang="en-US" altLang="ko-KR" sz="3000" spc="-11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-</a:t>
            </a:r>
            <a:r>
              <a:rPr kumimoji="0" lang="ko-KR" altLang="en-US" sz="3000" spc="-11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기존</a:t>
            </a:r>
            <a:r>
              <a:rPr kumimoji="0" lang="en-US" altLang="ko-KR" sz="3000" spc="-11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-</a:t>
            </a:r>
            <a:r>
              <a:rPr kumimoji="0" lang="ko-KR" altLang="en-US" sz="3000" spc="-11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노후</a:t>
            </a:r>
            <a:r>
              <a:rPr kumimoji="0" lang="en-US" altLang="ko-KR" sz="3000" spc="-11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11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맞춤형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스마트 시티 </a:t>
            </a:r>
            <a:r>
              <a:rPr kumimoji="0" lang="ko-KR" altLang="en-US" sz="3000" spc="-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조성을 </a:t>
            </a:r>
            <a:r>
              <a:rPr kumimoji="0" lang="ko-KR" altLang="en-US" sz="3000" spc="-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지속</a:t>
            </a:r>
            <a:endParaRPr kumimoji="0" lang="en-US" altLang="ko-KR" sz="3000" spc="-7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265113" indent="-26511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5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둘째</a:t>
            </a:r>
            <a:r>
              <a:rPr kumimoji="0" lang="en-US" altLang="ko-KR" sz="30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·AI </a:t>
            </a:r>
            <a:r>
              <a:rPr kumimoji="0" lang="ko-KR" altLang="en-US" sz="30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기반의 도시 운영을 위한 기술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개발과 인재 육성도 병행하여 스마트 시티 확산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기반을 </a:t>
            </a:r>
            <a:r>
              <a:rPr kumimoji="0" lang="ko-KR" altLang="en-US" sz="3000" spc="-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강화</a:t>
            </a:r>
            <a:endParaRPr kumimoji="0" lang="en-US" altLang="ko-KR" sz="3000" spc="-7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265113" indent="-26511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4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셋째</a:t>
            </a:r>
            <a:r>
              <a:rPr kumimoji="0" lang="en-US" altLang="ko-KR" sz="3000" spc="-4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4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과감한 규제 개선</a:t>
            </a:r>
            <a:r>
              <a:rPr kumimoji="0" lang="en-US" altLang="ko-KR" sz="3000" spc="-4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4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기업</a:t>
            </a:r>
            <a:r>
              <a:rPr kumimoji="0" lang="en-US" altLang="ko-KR" sz="3000" spc="-4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4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시민이 참여하는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공공 경영</a:t>
            </a:r>
            <a:r>
              <a:rPr kumimoji="0" lang="en-US" altLang="ko-KR" sz="3000" spc="-1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(governance) </a:t>
            </a:r>
            <a:r>
              <a:rPr kumimoji="0" lang="ko-KR" altLang="en-US" sz="3000" spc="-1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구축 등으로 스마트 시티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혁신 </a:t>
            </a:r>
            <a:r>
              <a:rPr kumimoji="0" lang="ko-KR" altLang="en-US" sz="3000" spc="-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생태계를 </a:t>
            </a:r>
            <a:r>
              <a:rPr kumimoji="0" lang="ko-KR" altLang="en-US" sz="3000" spc="-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구축</a:t>
            </a:r>
            <a:endParaRPr kumimoji="0" lang="en-US" altLang="ko-KR" sz="3000" spc="-7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marL="265113" indent="-26511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5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넷째</a:t>
            </a:r>
            <a:r>
              <a:rPr kumimoji="0" lang="en-US" altLang="ko-KR" sz="3000" spc="-1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세계 각국과 함께 지혜와 경험을 공유하도</a:t>
            </a:r>
            <a:r>
              <a:rPr kumimoji="0" lang="ko-KR" altLang="en-US" sz="3000" spc="-7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록 글로벌 </a:t>
            </a:r>
            <a:r>
              <a:rPr kumimoji="0" lang="ko-KR" altLang="en-US" sz="3000" spc="-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네트워크를 </a:t>
            </a:r>
            <a:r>
              <a:rPr kumimoji="0" lang="ko-KR" altLang="en-US" sz="3000" spc="-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강화</a:t>
            </a:r>
            <a:r>
              <a:rPr kumimoji="0" lang="en-US" altLang="ko-KR" sz="3000" spc="-7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중단원 마무리 </a:t>
            </a:r>
            <a:endParaRPr lang="ko-KR" altLang="en-US" sz="24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8170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244253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656184" y="298077"/>
            <a:ext cx="658806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시민의 일상을 바꾸는 혁신의 플랫폼</a:t>
            </a:r>
            <a:r>
              <a:rPr kumimoji="0" lang="en-US" altLang="ko-KR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, </a:t>
            </a:r>
            <a:r>
              <a:rPr kumimoji="0" lang="ko-KR" altLang="en-US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스마트 시티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중단원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9" name="직사각형 20"/>
          <p:cNvSpPr>
            <a:spLocks noChangeArrowheads="1"/>
          </p:cNvSpPr>
          <p:nvPr/>
        </p:nvSpPr>
        <p:spPr bwMode="auto">
          <a:xfrm>
            <a:off x="2588123" y="6053226"/>
            <a:ext cx="3967754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numCol="1">
            <a:spAutoFit/>
          </a:bodyPr>
          <a:lstStyle/>
          <a:p>
            <a:pPr algn="ctr">
              <a:defRPr/>
            </a:pPr>
            <a:r>
              <a:rPr lang="ko-KR" altLang="en-US" sz="2000" dirty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dirty="0">
                <a:effectLst/>
                <a:latin typeface="+mn-ea"/>
                <a:ea typeface="+mn-ea"/>
              </a:rPr>
              <a:t> 한국의 스마트 시티 추진 전략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11" y="1340768"/>
            <a:ext cx="7560000" cy="4622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78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244253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656184" y="298077"/>
            <a:ext cx="658806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시민의 일상을 바꾸는 혁신의 플랫폼</a:t>
            </a:r>
            <a:r>
              <a:rPr kumimoji="0" lang="en-US" altLang="ko-KR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, </a:t>
            </a:r>
            <a:r>
              <a:rPr kumimoji="0" lang="ko-KR" altLang="en-US" sz="2400" b="1" spc="-15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스마트 시티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중단원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261032" y="1985148"/>
            <a:ext cx="8640000" cy="4500000"/>
          </a:xfrm>
          <a:prstGeom prst="roundRect">
            <a:avLst>
              <a:gd name="adj" fmla="val 4138"/>
            </a:avLst>
          </a:prstGeom>
          <a:solidFill>
            <a:srgbClr val="FBCFC2"/>
          </a:solidFill>
          <a:ln w="28575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EF3975"/>
              </a:buClr>
              <a:buFont typeface="Wingdings" panose="05000000000000000000" pitchFamily="2" charset="2"/>
              <a:buChar char="§"/>
              <a:defRPr/>
            </a:pPr>
            <a:r>
              <a:rPr kumimoji="0" lang="ko-KR" altLang="en-US" sz="2800" b="1" spc="-120" smtClean="0">
                <a:solidFill>
                  <a:schemeClr val="tx1"/>
                </a:solidFill>
                <a:effectLst/>
                <a:latin typeface="+mn-ea"/>
              </a:rPr>
              <a:t>기존의 </a:t>
            </a:r>
            <a:r>
              <a:rPr kumimoji="0" lang="ko-KR" altLang="en-US" sz="2800" b="1" spc="-120">
                <a:solidFill>
                  <a:schemeClr val="tx1"/>
                </a:solidFill>
                <a:effectLst/>
                <a:latin typeface="+mn-ea"/>
              </a:rPr>
              <a:t>도시가 스마트 시티로 변화하는 과정에서 발생하는 장</a:t>
            </a:r>
            <a:r>
              <a:rPr kumimoji="0" lang="en-US" altLang="ko-KR" sz="2800" b="1" spc="-120">
                <a:solidFill>
                  <a:schemeClr val="tx1"/>
                </a:solidFill>
                <a:effectLst/>
                <a:latin typeface="+mn-ea"/>
              </a:rPr>
              <a:t>·</a:t>
            </a:r>
            <a:r>
              <a:rPr kumimoji="0" lang="ko-KR" altLang="en-US" sz="2800" b="1" spc="-120">
                <a:solidFill>
                  <a:schemeClr val="tx1"/>
                </a:solidFill>
                <a:effectLst/>
                <a:latin typeface="+mn-ea"/>
              </a:rPr>
              <a:t>단점에는 어떤 것이 있을까</a:t>
            </a:r>
            <a:r>
              <a:rPr kumimoji="0" lang="en-US" altLang="ko-KR" sz="2800" b="1" spc="-120">
                <a:solidFill>
                  <a:schemeClr val="tx1"/>
                </a:solidFill>
                <a:effectLst/>
                <a:latin typeface="+mn-ea"/>
              </a:rPr>
              <a:t>?</a:t>
            </a:r>
            <a:endParaRPr kumimoji="0" lang="ko-KR" altLang="en-US" sz="2800" b="1" spc="-120" dirty="0"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13" name="순서도: 화면 표시 12"/>
          <p:cNvSpPr/>
          <p:nvPr/>
        </p:nvSpPr>
        <p:spPr>
          <a:xfrm flipH="1">
            <a:off x="343328" y="1153089"/>
            <a:ext cx="1512000" cy="819839"/>
          </a:xfrm>
          <a:prstGeom prst="flowChartDispla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400" b="1" dirty="0">
                <a:effectLst/>
              </a:rPr>
              <a:t>생각해 봅시다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438968" y="3212976"/>
            <a:ext cx="8280000" cy="1440000"/>
          </a:xfrm>
          <a:prstGeom prst="roundRect">
            <a:avLst>
              <a:gd name="adj" fmla="val 3916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>
              <a:solidFill>
                <a:schemeClr val="tx1"/>
              </a:solidFill>
              <a:effectLst/>
            </a:endParaRPr>
          </a:p>
        </p:txBody>
      </p:sp>
      <p:sp>
        <p:nvSpPr>
          <p:cNvPr id="4" name="순서도: 지연 3"/>
          <p:cNvSpPr/>
          <p:nvPr/>
        </p:nvSpPr>
        <p:spPr>
          <a:xfrm flipH="1">
            <a:off x="420680" y="3212976"/>
            <a:ext cx="828000" cy="1440000"/>
          </a:xfrm>
          <a:prstGeom prst="flowChartDelay">
            <a:avLst/>
          </a:prstGeom>
          <a:solidFill>
            <a:srgbClr val="FFDB4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smtClean="0">
                <a:solidFill>
                  <a:schemeClr val="tx1"/>
                </a:solidFill>
                <a:effectLst/>
              </a:rPr>
              <a:t>장점</a:t>
            </a:r>
            <a:endParaRPr lang="ko-KR" altLang="en-US" sz="2000" b="1">
              <a:solidFill>
                <a:schemeClr val="tx1"/>
              </a:solidFill>
              <a:effectLst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438968" y="4797312"/>
            <a:ext cx="8280000" cy="1440000"/>
          </a:xfrm>
          <a:prstGeom prst="roundRect">
            <a:avLst>
              <a:gd name="adj" fmla="val 3916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>
              <a:solidFill>
                <a:schemeClr val="tx1"/>
              </a:solidFill>
              <a:effectLst/>
            </a:endParaRPr>
          </a:p>
        </p:txBody>
      </p:sp>
      <p:sp>
        <p:nvSpPr>
          <p:cNvPr id="16" name="순서도: 지연 15"/>
          <p:cNvSpPr/>
          <p:nvPr/>
        </p:nvSpPr>
        <p:spPr>
          <a:xfrm flipH="1">
            <a:off x="420680" y="4797312"/>
            <a:ext cx="828000" cy="1440000"/>
          </a:xfrm>
          <a:prstGeom prst="flowChartDelay">
            <a:avLst/>
          </a:prstGeom>
          <a:solidFill>
            <a:srgbClr val="FFDB4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smtClean="0">
                <a:solidFill>
                  <a:schemeClr val="tx1"/>
                </a:solidFill>
                <a:effectLst/>
              </a:rPr>
              <a:t>단점</a:t>
            </a:r>
            <a:endParaRPr lang="ko-KR" altLang="en-US" sz="2000" b="1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4491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01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7992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빅데이터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1098524"/>
            <a:ext cx="3816424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[1] </a:t>
            </a: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이해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432073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dirty="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❶</a:t>
            </a:r>
            <a:r>
              <a:rPr kumimoji="0" lang="ko-KR" altLang="en-US" sz="3000" b="1" spc="-70" dirty="0" smtClean="0">
                <a:solidFill>
                  <a:schemeClr val="accent6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3000" b="1" spc="-70" dirty="0" smtClean="0">
                <a:effectLst/>
                <a:latin typeface="+mj-ea"/>
                <a:ea typeface="+mj-ea"/>
                <a:cs typeface="Calibri" panose="020F0502020204030204" pitchFamily="34" charset="0"/>
              </a:rPr>
              <a:t>빅데이터의 등장 배경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2330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40" dirty="0" smtClean="0">
                <a:effectLst/>
                <a:latin typeface="맑은 고딕" pitchFamily="50" charset="-127"/>
                <a:ea typeface="맑은 고딕" pitchFamily="50" charset="-127"/>
              </a:rPr>
              <a:t>기술 진보에 따른 데이터의 저장 및 처리 능력의</a:t>
            </a:r>
            <a:r>
              <a:rPr kumimoji="0" lang="ko-KR" altLang="en-US" sz="3000" spc="-70" dirty="0" smtClean="0">
                <a:effectLst/>
                <a:latin typeface="맑은 고딕" pitchFamily="50" charset="-127"/>
                <a:ea typeface="맑은 고딕" pitchFamily="50" charset="-127"/>
              </a:rPr>
              <a:t> 확대</a:t>
            </a:r>
            <a:endParaRPr kumimoji="0" lang="en-US" altLang="ko-KR" sz="3000" spc="-70" dirty="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70" dirty="0" smtClean="0">
                <a:effectLst/>
                <a:latin typeface="맑은 고딕" pitchFamily="50" charset="-127"/>
                <a:ea typeface="맑은 고딕" pitchFamily="50" charset="-127"/>
              </a:rPr>
              <a:t>데이터 저장 및 처리 비용의 급격한 감소</a:t>
            </a:r>
            <a:endParaRPr kumimoji="0" lang="en-US" altLang="ko-KR" sz="3000" spc="-70" dirty="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70" dirty="0" smtClean="0">
                <a:effectLst/>
                <a:latin typeface="맑은 고딕" pitchFamily="50" charset="-127"/>
                <a:ea typeface="맑은 고딕" pitchFamily="50" charset="-127"/>
              </a:rPr>
              <a:t>비정형 데이터의 급격한 증가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7259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01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7992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빅데이터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1098524"/>
            <a:ext cx="3816424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[1] </a:t>
            </a: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이해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3569247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3000" b="1" spc="-70"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빅데이터의 개념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4349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조직의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내외부에 존재하는 다양한 형태의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데이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터를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수집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처리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저장하여 목적에 맞게 분석하여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유의미한 지식을 추출하고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이를 조직의 전략적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의사결정에 활용하거나 비즈니스 모델 개선 등에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활용하는 행위를 포괄적으로 말하는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용어</a:t>
            </a:r>
            <a:endParaRPr kumimoji="0" lang="en-US" altLang="ko-KR" sz="3000" spc="-7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정형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반정형 데이터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비정형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데이터</a:t>
            </a:r>
            <a:endParaRPr kumimoji="0" lang="en-US" altLang="ko-KR" sz="3000" spc="-7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b="1" spc="-120" smtClean="0">
                <a:effectLst/>
                <a:latin typeface="맑은 고딕" pitchFamily="50" charset="-127"/>
                <a:ea typeface="맑은 고딕" pitchFamily="50" charset="-127"/>
              </a:rPr>
              <a:t>빅데이터 </a:t>
            </a:r>
            <a:r>
              <a:rPr kumimoji="0" lang="ko-KR" altLang="en-US" sz="3000" b="1" spc="-120">
                <a:effectLst/>
                <a:latin typeface="맑은 고딕" pitchFamily="50" charset="-127"/>
                <a:ea typeface="맑은 고딕" pitchFamily="50" charset="-127"/>
              </a:rPr>
              <a:t>처리 흐름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수집 ⇢ 저장 ⇢ 처리 및 분석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⇢ 사용 및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시각화</a:t>
            </a:r>
            <a:endParaRPr kumimoji="0" lang="ko-KR" altLang="en-US" sz="3000" spc="-7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6562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01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7992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빅데이터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1098524"/>
            <a:ext cx="3816424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[1] </a:t>
            </a: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이해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3443571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❸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 빅데이터의 특징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2689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b="1" spc="-140" smtClean="0">
                <a:effectLst/>
                <a:latin typeface="맑은 고딕" pitchFamily="50" charset="-127"/>
                <a:ea typeface="맑은 고딕" pitchFamily="50" charset="-127"/>
              </a:rPr>
              <a:t>빅데이터의 속성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규모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(volume),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속도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(velocity),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양성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(variety),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정확성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(veracity),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가치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(value),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시각화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visualization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b="1" spc="-230" smtClean="0">
                <a:effectLst/>
                <a:latin typeface="맑은 고딕" pitchFamily="50" charset="-127"/>
                <a:ea typeface="맑은 고딕" pitchFamily="50" charset="-127"/>
              </a:rPr>
              <a:t>빅데이터의 </a:t>
            </a:r>
            <a:r>
              <a:rPr kumimoji="0" lang="ko-KR" altLang="en-US" sz="3000" b="1" spc="-230">
                <a:effectLst/>
                <a:latin typeface="맑은 고딕" pitchFamily="50" charset="-127"/>
                <a:ea typeface="맑은 고딕" pitchFamily="50" charset="-127"/>
              </a:rPr>
              <a:t>특징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대규모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(huge scale),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현실성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(reality),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트렌드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(trend),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결합성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combination)</a:t>
            </a:r>
            <a:endParaRPr kumimoji="0" lang="ko-KR" altLang="en-US" sz="3000" spc="-7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692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01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7992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빅데이터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1098524"/>
            <a:ext cx="3816424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[1] </a:t>
            </a: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이해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3443571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❹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 빅데이터의 영향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경제 부문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공공 부문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사회 부문</a:t>
            </a:r>
            <a:endParaRPr kumimoji="0" lang="ko-KR" altLang="en-US" sz="3000" spc="-7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950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5&amp;slidetitle=PowerPoint 프레젠테이션"/>
          </p:cNvPr>
          <p:cNvSpPr txBox="1"/>
          <p:nvPr/>
        </p:nvSpPr>
        <p:spPr>
          <a:xfrm>
            <a:off x="2952440" y="3233487"/>
            <a:ext cx="5580000" cy="90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en-US" altLang="ko-KR" b="1" smtClean="0">
                <a:effectLst/>
                <a:latin typeface="+mn-ea"/>
                <a:ea typeface="+mn-ea"/>
              </a:rPr>
              <a:t>4</a:t>
            </a:r>
            <a:r>
              <a:rPr lang="ko-KR" altLang="en-US" b="1" smtClean="0">
                <a:effectLst/>
                <a:latin typeface="+mn-ea"/>
                <a:ea typeface="+mn-ea"/>
              </a:rPr>
              <a:t>차 산업혁명의 </a:t>
            </a:r>
            <a:r>
              <a:rPr lang="ko-KR" altLang="en-US" b="1" dirty="0" smtClean="0">
                <a:effectLst/>
                <a:latin typeface="+mn-ea"/>
                <a:ea typeface="+mn-ea"/>
              </a:rPr>
              <a:t>이해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952440" y="4213156"/>
            <a:ext cx="5580000" cy="90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en-US" altLang="ko-KR" b="1" smtClean="0">
                <a:effectLst/>
                <a:latin typeface="+mn-ea"/>
                <a:ea typeface="+mn-ea"/>
              </a:rPr>
              <a:t>4</a:t>
            </a:r>
            <a:r>
              <a:rPr lang="ko-KR" altLang="en-US" b="1" smtClean="0">
                <a:effectLst/>
                <a:latin typeface="+mn-ea"/>
                <a:ea typeface="+mn-ea"/>
              </a:rPr>
              <a:t>차 산업혁명과 미래 사회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3233487"/>
            <a:ext cx="2340000" cy="90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4213156"/>
            <a:ext cx="2340000" cy="90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2952439" y="2262986"/>
            <a:ext cx="5580000" cy="900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en-US" altLang="ko-KR" sz="2800" b="1" spc="-100" smtClean="0">
                <a:effectLst/>
                <a:latin typeface="+mn-ea"/>
                <a:ea typeface="+mn-ea"/>
              </a:rPr>
              <a:t>4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차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> 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산업혁명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> 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시대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/>
            </a:r>
            <a:br>
              <a:rPr lang="en-US" altLang="ko-KR" sz="2800" b="1" spc="-100" smtClean="0">
                <a:effectLst/>
                <a:latin typeface="+mn-ea"/>
                <a:ea typeface="+mn-ea"/>
              </a:rPr>
            </a:br>
            <a:r>
              <a:rPr lang="en-US" altLang="ko-KR" sz="2800" b="1" spc="-100" smtClean="0">
                <a:effectLst/>
                <a:latin typeface="+mn-ea"/>
                <a:ea typeface="+mn-ea"/>
              </a:rPr>
              <a:t>‘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뜰 직업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>‘ VS </a:t>
            </a:r>
            <a:r>
              <a:rPr lang="en-US" altLang="ko-KR" sz="2800" b="1" smtClean="0">
                <a:effectLst/>
                <a:latin typeface="+mn-ea"/>
              </a:rPr>
              <a:t>‘</a:t>
            </a:r>
            <a:r>
              <a:rPr lang="ko-KR" altLang="en-US" sz="2800" b="1" smtClean="0">
                <a:effectLst/>
                <a:latin typeface="+mn-ea"/>
              </a:rPr>
              <a:t>질</a:t>
            </a:r>
            <a:r>
              <a:rPr lang="en-US" altLang="ko-KR" sz="2800" b="1" smtClean="0">
                <a:effectLst/>
                <a:latin typeface="+mn-ea"/>
              </a:rPr>
              <a:t> </a:t>
            </a:r>
            <a:r>
              <a:rPr lang="ko-KR" altLang="en-US" sz="2800" b="1" smtClean="0">
                <a:effectLst/>
                <a:latin typeface="+mn-ea"/>
              </a:rPr>
              <a:t>직업</a:t>
            </a:r>
            <a:r>
              <a:rPr lang="en-US" altLang="ko-KR" sz="2800" b="1" smtClean="0">
                <a:effectLst/>
                <a:latin typeface="+mn-ea"/>
              </a:rPr>
              <a:t>’</a:t>
            </a:r>
            <a:endParaRPr lang="en-US" altLang="ko-KR" sz="2800" b="1" smtClean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2262986"/>
            <a:ext cx="2340000" cy="900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생각</a:t>
            </a:r>
            <a:r>
              <a:rPr lang="ko-KR" altLang="en-US" b="1" smtClean="0">
                <a:effectLst/>
                <a:latin typeface="+mn-ea"/>
              </a:rPr>
              <a:t>열기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01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7992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빅데이터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1098524"/>
            <a:ext cx="4945585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[2]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역할과 실제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469647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dirty="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❶</a:t>
            </a:r>
            <a:r>
              <a:rPr kumimoji="0" lang="ko-KR" altLang="en-US" sz="3000" b="1" spc="-70" dirty="0" smtClean="0">
                <a:solidFill>
                  <a:schemeClr val="accent6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빅데이터의 역할과 활용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b="1" spc="-20" smtClean="0">
                <a:effectLst/>
                <a:latin typeface="맑은 고딕" pitchFamily="50" charset="-127"/>
                <a:ea typeface="맑은 고딕" pitchFamily="50" charset="-127"/>
              </a:rPr>
              <a:t>미래 사회의 빅데이터의 역할</a:t>
            </a:r>
            <a:r>
              <a:rPr kumimoji="0" lang="en-US" altLang="ko-KR" sz="3000" b="1" spc="-2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통찰력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대응력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경쟁력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창조력</a:t>
            </a:r>
            <a:endParaRPr kumimoji="0" lang="en-US" altLang="ko-KR" sz="3000" spc="-70" dirty="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b="1" spc="-130" smtClean="0">
                <a:effectLst/>
                <a:latin typeface="맑은 고딕" pitchFamily="50" charset="-127"/>
                <a:ea typeface="맑은 고딕" pitchFamily="50" charset="-127"/>
              </a:rPr>
              <a:t>빅데이터 활용 방안</a:t>
            </a:r>
            <a:r>
              <a:rPr kumimoji="0" lang="en-US" altLang="ko-KR" sz="3000" b="1" spc="-13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고객 요구에 신속하고 유연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하게 대응</a:t>
            </a:r>
            <a:endParaRPr kumimoji="0" lang="en-US" altLang="ko-KR" sz="3000" spc="-70" dirty="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b="1" smtClean="0">
                <a:effectLst/>
                <a:latin typeface="맑은 고딕" pitchFamily="50" charset="-127"/>
                <a:ea typeface="맑은 고딕" pitchFamily="50" charset="-127"/>
              </a:rPr>
              <a:t>기업의 성공적인 빅데이터 활용 조건</a:t>
            </a:r>
            <a:r>
              <a:rPr kumimoji="0" lang="en-US" altLang="ko-KR" sz="3000" b="1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리더십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역량 관리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기술 도입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의사결정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기업 문화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481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01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7992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빅데이터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432073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3000" b="1" spc="-70"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산업별 빅데이터 활용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560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제조 분야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금융 분야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서비스 분야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공공 분야 등</a:t>
            </a:r>
            <a:endParaRPr kumimoji="0" lang="ko-KR" altLang="en-US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098524"/>
            <a:ext cx="4945585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[2]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빅데이터의 역할과 실제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220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35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01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7992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빅데이터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3944991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❸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 빅데이터 활용 사례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1073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30" smtClean="0">
                <a:effectLst/>
                <a:latin typeface="맑은 고딕" pitchFamily="50" charset="-127"/>
                <a:ea typeface="맑은 고딕" pitchFamily="50" charset="-127"/>
              </a:rPr>
              <a:t>구글</a:t>
            </a:r>
            <a:r>
              <a:rPr kumimoji="0" lang="en-US" altLang="ko-KR" sz="3000" spc="-30" smtClean="0">
                <a:effectLst/>
                <a:latin typeface="맑은 고딕" pitchFamily="50" charset="-127"/>
                <a:ea typeface="맑은 고딕" pitchFamily="50" charset="-127"/>
              </a:rPr>
              <a:t>(Google), </a:t>
            </a:r>
            <a:r>
              <a:rPr kumimoji="0" lang="ko-KR" altLang="en-US" sz="3000" spc="-30" smtClean="0">
                <a:effectLst/>
                <a:latin typeface="맑은 고딕" pitchFamily="50" charset="-127"/>
                <a:ea typeface="맑은 고딕" pitchFamily="50" charset="-127"/>
              </a:rPr>
              <a:t>우버</a:t>
            </a:r>
            <a:r>
              <a:rPr kumimoji="0" lang="en-US" altLang="ko-KR" sz="3000" spc="-30" smtClean="0">
                <a:effectLst/>
                <a:latin typeface="맑은 고딕" pitchFamily="50" charset="-127"/>
                <a:ea typeface="맑은 고딕" pitchFamily="50" charset="-127"/>
              </a:rPr>
              <a:t>(Uber), </a:t>
            </a:r>
            <a:r>
              <a:rPr kumimoji="0" lang="ko-KR" altLang="en-US" sz="3000" spc="-30" smtClean="0">
                <a:effectLst/>
                <a:latin typeface="맑은 고딕" pitchFamily="50" charset="-127"/>
                <a:ea typeface="맑은 고딕" pitchFamily="50" charset="-127"/>
              </a:rPr>
              <a:t>에어비앤비</a:t>
            </a:r>
            <a:r>
              <a:rPr kumimoji="0" lang="en-US" altLang="ko-KR" sz="3000" spc="-30" smtClean="0">
                <a:effectLst/>
                <a:latin typeface="맑은 고딕" pitchFamily="50" charset="-127"/>
                <a:ea typeface="맑은 고딕" pitchFamily="50" charset="-127"/>
              </a:rPr>
              <a:t>(Airbnb),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아마존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(Amazon)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등</a:t>
            </a:r>
            <a:endParaRPr kumimoji="0" lang="ko-KR" altLang="en-US" sz="30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098524"/>
            <a:ext cx="455445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[2]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 역할과 실제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0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01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7992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빅데이터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1098524"/>
            <a:ext cx="338105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[3]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 분석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4446410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❶</a:t>
            </a:r>
            <a:r>
              <a:rPr kumimoji="0" lang="ko-KR" altLang="en-US" sz="3000" b="1" spc="-70"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통계 분석 기법의 종류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회귀 분석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분산 분석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판별 분석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주성분 분석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요인 분석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다차원 척도법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1603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01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7992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빅데이터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519789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3000" b="1" spc="-70"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데이터 마이닝 기법의 종류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연관 관계 분석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의사결정 나무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인공 신경망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사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례 기반 추론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텍스트 마이닝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웹 마이닝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오피니언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마이닝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소셜 네트워크 분석</a:t>
            </a:r>
            <a:endParaRPr kumimoji="0" lang="ko-KR" altLang="en-US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098524"/>
            <a:ext cx="325602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[3]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 분석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178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01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7992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빅데이터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3944991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❸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 주요 통계 프로그램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560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엑셀</a:t>
            </a:r>
            <a:r>
              <a:rPr kumimoji="0" lang="en-US" altLang="ko-KR" sz="3000" smtClean="0">
                <a:effectLst/>
                <a:latin typeface="맑은 고딕" pitchFamily="50" charset="-127"/>
                <a:ea typeface="맑은 고딕" pitchFamily="50" charset="-127"/>
              </a:rPr>
              <a:t>, SPSS, SAS, R</a:t>
            </a:r>
            <a:endParaRPr kumimoji="0" lang="ko-KR" altLang="en-US" sz="30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098524"/>
            <a:ext cx="325602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[3]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 분석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955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01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7992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빅데이터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1098524"/>
            <a:ext cx="3816424" cy="5101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[3]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빅데이터 </a:t>
            </a:r>
            <a:r>
              <a:rPr kumimoji="0" lang="ko-KR" altLang="en-US" sz="3200" b="1" spc="-15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분석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3443571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❹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 빅데이터 시각화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시간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시각화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분포 시각화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관계 시각화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비교 시각화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공간 시각화</a:t>
            </a:r>
            <a:endParaRPr kumimoji="0" lang="ko-KR" altLang="en-US" sz="3000" spc="-7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85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02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97261"/>
            <a:ext cx="26292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차 산업혁명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1098524"/>
            <a:ext cx="43813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[1] 4</a:t>
            </a:r>
            <a:r>
              <a:rPr kumimoji="0" lang="ko-KR" altLang="en-US" sz="3200" b="1" i="0" u="none" strike="noStrike" kern="1200" cap="none" spc="-15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차 산업혁명의 이해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3783087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dirty="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❶</a:t>
            </a:r>
            <a:r>
              <a:rPr kumimoji="0" lang="ko-KR" altLang="en-US" sz="3000" b="1" spc="-70" dirty="0" smtClean="0">
                <a:solidFill>
                  <a:schemeClr val="accent6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3000" b="1" spc="-70" dirty="0" smtClean="0">
                <a:effectLst/>
                <a:latin typeface="+mj-ea"/>
                <a:ea typeface="+mj-ea"/>
                <a:cs typeface="Calibri" panose="020F0502020204030204" pitchFamily="34" charset="0"/>
              </a:rPr>
              <a:t>4</a:t>
            </a:r>
            <a:r>
              <a:rPr kumimoji="0" lang="ko-KR" altLang="en-US" sz="3000" b="1" spc="-70" dirty="0" smtClean="0">
                <a:effectLst/>
                <a:latin typeface="+mj-ea"/>
                <a:ea typeface="+mj-ea"/>
                <a:cs typeface="Calibri" panose="020F0502020204030204" pitchFamily="34" charset="0"/>
              </a:rPr>
              <a:t>차 산업혁명이란 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281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en-US" altLang="ko-KR" sz="3000" b="1" spc="-140" dirty="0" smtClean="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sz="3000" b="1" spc="-140" dirty="0" smtClean="0">
                <a:effectLst/>
                <a:latin typeface="맑은 고딕" pitchFamily="50" charset="-127"/>
                <a:ea typeface="맑은 고딕" pitchFamily="50" charset="-127"/>
              </a:rPr>
              <a:t>차 산업혁명 등장</a:t>
            </a:r>
            <a:r>
              <a:rPr kumimoji="0" lang="en-US" altLang="ko-KR" sz="3000" spc="-140" dirty="0" smtClean="0">
                <a:effectLst/>
                <a:latin typeface="맑은 고딕" pitchFamily="50" charset="-127"/>
                <a:ea typeface="맑은 고딕" pitchFamily="50" charset="-127"/>
              </a:rPr>
              <a:t>: 2001</a:t>
            </a:r>
            <a:r>
              <a:rPr kumimoji="0" lang="ko-KR" altLang="en-US" sz="3000" spc="-140" dirty="0" smtClean="0">
                <a:effectLst/>
                <a:latin typeface="맑은 고딕" pitchFamily="50" charset="-127"/>
                <a:ea typeface="맑은 고딕" pitchFamily="50" charset="-127"/>
              </a:rPr>
              <a:t>년 독일 </a:t>
            </a:r>
            <a:r>
              <a:rPr kumimoji="0" lang="en-US" altLang="ko-KR" sz="3000" spc="-140" dirty="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40" dirty="0" err="1" smtClean="0">
                <a:effectLst/>
                <a:latin typeface="맑은 고딕" pitchFamily="50" charset="-127"/>
                <a:ea typeface="맑은 고딕" pitchFamily="50" charset="-127"/>
              </a:rPr>
              <a:t>인더스트리</a:t>
            </a:r>
            <a:r>
              <a:rPr kumimoji="0" lang="ko-KR" altLang="en-US" sz="3000" spc="-140" dirty="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 dirty="0" smtClean="0">
                <a:effectLst/>
                <a:latin typeface="맑은 고딕" pitchFamily="50" charset="-127"/>
                <a:ea typeface="맑은 고딕" pitchFamily="50" charset="-127"/>
              </a:rPr>
              <a:t>4.0’</a:t>
            </a: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en-US" altLang="ko-KR" sz="3000" b="1" dirty="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sz="3000" b="1" dirty="0">
                <a:effectLst/>
                <a:latin typeface="맑은 고딕" pitchFamily="50" charset="-127"/>
                <a:ea typeface="맑은 고딕" pitchFamily="50" charset="-127"/>
              </a:rPr>
              <a:t>차 </a:t>
            </a:r>
            <a:r>
              <a:rPr kumimoji="0" lang="ko-KR" altLang="en-US" sz="3000" b="1" dirty="0" smtClean="0">
                <a:effectLst/>
                <a:latin typeface="맑은 고딕" pitchFamily="50" charset="-127"/>
                <a:ea typeface="맑은 고딕" pitchFamily="50" charset="-127"/>
              </a:rPr>
              <a:t>산업혁명의 특징</a:t>
            </a:r>
            <a:r>
              <a:rPr kumimoji="0" lang="en-US" altLang="ko-KR" sz="3000" dirty="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dirty="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dirty="0" err="1" smtClean="0">
                <a:effectLst/>
                <a:latin typeface="맑은 고딕" pitchFamily="50" charset="-127"/>
                <a:ea typeface="맑은 고딕" pitchFamily="50" charset="-127"/>
              </a:rPr>
              <a:t>초연결</a:t>
            </a:r>
            <a:r>
              <a:rPr kumimoji="0" lang="en-US" altLang="ko-KR" sz="3000" dirty="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dirty="0" err="1" smtClean="0">
                <a:effectLst/>
                <a:latin typeface="맑은 고딕" pitchFamily="50" charset="-127"/>
                <a:ea typeface="맑은 고딕" pitchFamily="50" charset="-127"/>
              </a:rPr>
              <a:t>초지능</a:t>
            </a:r>
            <a:r>
              <a:rPr kumimoji="0" lang="en-US" altLang="ko-KR" sz="3000" dirty="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dirty="0" err="1" smtClean="0">
                <a:effectLst/>
                <a:latin typeface="맑은 고딕" pitchFamily="50" charset="-127"/>
                <a:ea typeface="맑은 고딕" pitchFamily="50" charset="-127"/>
              </a:rPr>
              <a:t>초융합</a:t>
            </a:r>
            <a:endParaRPr kumimoji="0" lang="en-US" altLang="ko-KR" sz="3000" dirty="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b="1" spc="-110" dirty="0" smtClean="0">
                <a:effectLst/>
                <a:latin typeface="맑은 고딕" pitchFamily="50" charset="-127"/>
                <a:ea typeface="맑은 고딕" pitchFamily="50" charset="-127"/>
              </a:rPr>
              <a:t>주요국 </a:t>
            </a:r>
            <a:r>
              <a:rPr kumimoji="0" lang="en-US" altLang="ko-KR" sz="3000" b="1" spc="-110" dirty="0" smtClean="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sz="3000" b="1" spc="-110" dirty="0" smtClean="0">
                <a:effectLst/>
                <a:latin typeface="맑은 고딕" pitchFamily="50" charset="-127"/>
                <a:ea typeface="맑은 고딕" pitchFamily="50" charset="-127"/>
              </a:rPr>
              <a:t>차 산업혁명 추진 현황</a:t>
            </a:r>
            <a:r>
              <a:rPr kumimoji="0" lang="en-US" altLang="ko-KR" sz="3000" spc="-110" dirty="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10" dirty="0">
                <a:effectLst/>
                <a:latin typeface="맑은 고딕" pitchFamily="50" charset="-127"/>
                <a:ea typeface="맑은 고딕" pitchFamily="50" charset="-127"/>
              </a:rPr>
              <a:t>미국</a:t>
            </a:r>
            <a:r>
              <a:rPr kumimoji="0" lang="en-US" altLang="ko-KR" sz="3000" spc="-110" dirty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10" dirty="0">
                <a:effectLst/>
                <a:latin typeface="맑은 고딕" pitchFamily="50" charset="-127"/>
                <a:ea typeface="맑은 고딕" pitchFamily="50" charset="-127"/>
              </a:rPr>
              <a:t>첨단 제조</a:t>
            </a:r>
            <a:r>
              <a:rPr kumimoji="0" lang="ko-KR" altLang="en-US" sz="3000" spc="-130" dirty="0">
                <a:effectLst/>
                <a:latin typeface="맑은 고딕" pitchFamily="50" charset="-127"/>
                <a:ea typeface="맑은 고딕" pitchFamily="50" charset="-127"/>
              </a:rPr>
              <a:t>업 파트너십</a:t>
            </a:r>
            <a:r>
              <a:rPr kumimoji="0" lang="en-US" altLang="ko-KR" sz="3000" spc="-130" dirty="0">
                <a:effectLst/>
                <a:latin typeface="맑은 고딕" pitchFamily="50" charset="-127"/>
                <a:ea typeface="맑은 고딕" pitchFamily="50" charset="-127"/>
              </a:rPr>
              <a:t>(AMP)), </a:t>
            </a:r>
            <a:r>
              <a:rPr kumimoji="0" lang="ko-KR" altLang="en-US" sz="3000" spc="-130" dirty="0">
                <a:effectLst/>
                <a:latin typeface="맑은 고딕" pitchFamily="50" charset="-127"/>
                <a:ea typeface="맑은 고딕" pitchFamily="50" charset="-127"/>
              </a:rPr>
              <a:t>독일</a:t>
            </a:r>
            <a:r>
              <a:rPr kumimoji="0" lang="en-US" altLang="ko-KR" sz="3000" spc="-130" dirty="0">
                <a:effectLst/>
                <a:latin typeface="맑은 고딕" pitchFamily="50" charset="-127"/>
                <a:ea typeface="맑은 고딕" pitchFamily="50" charset="-127"/>
              </a:rPr>
              <a:t>(Industry 4.0), </a:t>
            </a:r>
            <a:r>
              <a:rPr kumimoji="0" lang="ko-KR" altLang="en-US" sz="3000" spc="-130" dirty="0">
                <a:effectLst/>
                <a:latin typeface="맑은 고딕" pitchFamily="50" charset="-127"/>
                <a:ea typeface="맑은 고딕" pitchFamily="50" charset="-127"/>
              </a:rPr>
              <a:t>중국</a:t>
            </a:r>
            <a:r>
              <a:rPr kumimoji="0" lang="en-US" altLang="ko-KR" sz="3000" spc="-130" dirty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30" dirty="0">
                <a:effectLst/>
                <a:latin typeface="맑은 고딕" pitchFamily="50" charset="-127"/>
                <a:ea typeface="맑은 고딕" pitchFamily="50" charset="-127"/>
              </a:rPr>
              <a:t>중국</a:t>
            </a:r>
            <a:r>
              <a:rPr kumimoji="0" lang="ko-KR" altLang="en-US" sz="3000" spc="-70" dirty="0">
                <a:effectLst/>
                <a:latin typeface="맑은 고딕" pitchFamily="50" charset="-127"/>
                <a:ea typeface="맑은 고딕" pitchFamily="50" charset="-127"/>
              </a:rPr>
              <a:t> 제조 </a:t>
            </a:r>
            <a:r>
              <a:rPr kumimoji="0" lang="en-US" altLang="ko-KR" sz="3000" spc="-70" dirty="0">
                <a:effectLst/>
                <a:latin typeface="맑은 고딕" pitchFamily="50" charset="-127"/>
                <a:ea typeface="맑은 고딕" pitchFamily="50" charset="-127"/>
              </a:rPr>
              <a:t>2025), </a:t>
            </a:r>
            <a:r>
              <a:rPr kumimoji="0" lang="ko-KR" altLang="en-US" sz="3000" spc="-70" dirty="0">
                <a:effectLst/>
                <a:latin typeface="맑은 고딕" pitchFamily="50" charset="-127"/>
                <a:ea typeface="맑은 고딕" pitchFamily="50" charset="-127"/>
              </a:rPr>
              <a:t>일본</a:t>
            </a:r>
            <a:r>
              <a:rPr kumimoji="0" lang="en-US" altLang="ko-KR" sz="3000" spc="-70" dirty="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70" dirty="0">
                <a:effectLst/>
                <a:latin typeface="맑은 고딕" pitchFamily="50" charset="-127"/>
                <a:ea typeface="맑은 고딕" pitchFamily="50" charset="-127"/>
              </a:rPr>
              <a:t>일본 산업 부흥 전략</a:t>
            </a:r>
            <a:r>
              <a:rPr kumimoji="0" lang="en-US" altLang="ko-KR" sz="3000" spc="-70" dirty="0">
                <a:effectLst/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3574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smtClean="0">
                <a:effectLst/>
                <a:latin typeface="HY견고딕" pitchFamily="18" charset="-127"/>
                <a:ea typeface="HY견고딕" pitchFamily="18" charset="-127"/>
              </a:rPr>
              <a:t>02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98217"/>
            <a:ext cx="26292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r>
              <a:rPr lang="ko-KR" altLang="en-US" sz="320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차 산업혁명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4660250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3000" b="1" spc="-70"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4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차 산업혁명 핵심 기술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2298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b="1" spc="-20" smtClean="0">
                <a:effectLst/>
                <a:latin typeface="맑은 고딕" pitchFamily="50" charset="-127"/>
                <a:ea typeface="맑은 고딕" pitchFamily="50" charset="-127"/>
              </a:rPr>
              <a:t>물리학 기술</a:t>
            </a:r>
            <a:r>
              <a:rPr kumimoji="0" lang="en-US" altLang="ko-KR" sz="3000" b="1" spc="-2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무인 운송 수단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, 3D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프린팅</a:t>
            </a:r>
            <a:r>
              <a:rPr kumimoji="0" lang="en-US" altLang="ko-KR" sz="3000" spc="-2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" smtClean="0">
                <a:effectLst/>
                <a:latin typeface="맑은 고딕" pitchFamily="50" charset="-127"/>
                <a:ea typeface="맑은 고딕" pitchFamily="50" charset="-127"/>
              </a:rPr>
              <a:t>첨단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로봇 공학 등</a:t>
            </a:r>
            <a:endParaRPr kumimoji="0" lang="en-US" altLang="ko-KR" sz="3000" spc="-9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b="1" spc="-200" smtClean="0">
                <a:effectLst/>
                <a:latin typeface="맑은 고딕" pitchFamily="50" charset="-127"/>
                <a:ea typeface="맑은 고딕" pitchFamily="50" charset="-127"/>
              </a:rPr>
              <a:t>디지털 기술</a:t>
            </a:r>
            <a:r>
              <a:rPr kumimoji="0" lang="en-US" altLang="ko-KR" sz="3000" b="1" spc="-20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사물 인터넷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블록체인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공유 경제 등</a:t>
            </a:r>
            <a:endParaRPr kumimoji="0" lang="en-US" altLang="ko-KR" sz="3000" spc="-2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b="1" spc="-90" smtClean="0">
                <a:effectLst/>
                <a:latin typeface="맑은 고딕" pitchFamily="50" charset="-127"/>
                <a:ea typeface="맑은 고딕" pitchFamily="50" charset="-127"/>
              </a:rPr>
              <a:t>생물학 기술</a:t>
            </a:r>
            <a:r>
              <a:rPr kumimoji="0" lang="en-US" altLang="ko-KR" sz="3000" b="1" spc="-9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나노 기술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생명 공학 등</a:t>
            </a:r>
            <a:endParaRPr kumimoji="0" lang="ko-KR" altLang="en-US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098524"/>
            <a:ext cx="43813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[1] 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차 산업혁명의 이해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4550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dirty="0" smtClean="0">
                <a:effectLst/>
                <a:latin typeface="HY견고딕" pitchFamily="18" charset="-127"/>
                <a:ea typeface="HY견고딕" pitchFamily="18" charset="-127"/>
              </a:rPr>
              <a:t>02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97261"/>
            <a:ext cx="26292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r>
              <a:rPr lang="ko-KR" altLang="en-US" sz="3200" dirty="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차 산업혁명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1098524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[2] </a:t>
            </a:r>
            <a:r>
              <a:rPr kumimoji="0" lang="en-US" altLang="ko-KR" sz="3200" b="1" i="0" u="none" strike="noStrike" kern="1200" cap="none" spc="-15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차 산업혁명과 미래 사회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4534575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dirty="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❶</a:t>
            </a:r>
            <a:r>
              <a:rPr kumimoji="0" lang="ko-KR" altLang="en-US" sz="3000" b="1" spc="-70" dirty="0" smtClean="0">
                <a:solidFill>
                  <a:schemeClr val="accent6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3000" b="1" spc="-70" dirty="0" smtClean="0">
                <a:effectLst/>
                <a:latin typeface="+mj-ea"/>
                <a:ea typeface="+mj-ea"/>
                <a:cs typeface="Calibri" panose="020F0502020204030204" pitchFamily="34" charset="0"/>
              </a:rPr>
              <a:t>4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차 산업혁명 비즈니스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1073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온라인 거래 시장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소셜 미디어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공유 경제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클라우드 소싱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크라우드 펀딩 등</a:t>
            </a:r>
            <a:endParaRPr kumimoji="0" lang="en-US" altLang="ko-KR" sz="3000" spc="-140" dirty="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4406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224861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en-US" altLang="ko-KR" b="1" spc="-90" smtClean="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spc="-90" smtClean="0">
                <a:effectLst/>
                <a:latin typeface="맑은 고딕" pitchFamily="50" charset="-127"/>
                <a:ea typeface="맑은 고딕" pitchFamily="50" charset="-127"/>
              </a:rPr>
              <a:t>차 산업혁명의 개념과 핵심 기술</a:t>
            </a:r>
            <a:r>
              <a:rPr lang="ko-KR" altLang="en-US" b="1" spc="-80" smtClean="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설명할 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31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en-US" altLang="ko-KR" b="1" spc="-30" smtClean="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spc="-30" smtClean="0">
                <a:effectLst/>
                <a:latin typeface="맑은 고딕" pitchFamily="50" charset="-127"/>
                <a:ea typeface="맑은 고딕" pitchFamily="50" charset="-127"/>
              </a:rPr>
              <a:t>차 산업혁명 시대의 비즈니스와</a:t>
            </a:r>
            <a:r>
              <a:rPr lang="ko-KR" altLang="en-US" b="1" spc="-80" smtClean="0">
                <a:effectLst/>
                <a:latin typeface="맑은 고딕" pitchFamily="50" charset="-127"/>
                <a:ea typeface="맑은 고딕" pitchFamily="50" charset="-127"/>
              </a:rPr>
              <a:t> 미래 사회를 설명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123728" y="260648"/>
            <a:ext cx="720080" cy="45800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spc="-100" smtClean="0">
                <a:effectLst/>
                <a:latin typeface="HY견고딕" pitchFamily="18" charset="-127"/>
                <a:ea typeface="HY견고딕" pitchFamily="18" charset="-127"/>
              </a:rPr>
              <a:t>02</a:t>
            </a:r>
            <a:endParaRPr kumimoji="0" lang="ko-KR" altLang="en-US" sz="3200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98217"/>
            <a:ext cx="26292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r>
              <a:rPr lang="ko-KR" altLang="en-US" sz="3200" smtClean="0"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차 산업혁명</a:t>
            </a:r>
            <a:endParaRPr lang="ko-KR" altLang="en-US" sz="3200" dirty="0"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83568" y="1700808"/>
            <a:ext cx="5913157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3000" b="1" spc="-70" smtClean="0">
                <a:solidFill>
                  <a:schemeClr val="accent6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3000" b="1" spc="-70"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4</a:t>
            </a:r>
            <a:r>
              <a:rPr kumimoji="0" lang="ko-KR" altLang="en-US" sz="3000" b="1" spc="-70" smtClean="0">
                <a:effectLst/>
                <a:latin typeface="+mj-ea"/>
                <a:ea typeface="+mj-ea"/>
                <a:cs typeface="Calibri" panose="020F0502020204030204" pitchFamily="34" charset="0"/>
              </a:rPr>
              <a:t>차 산업혁명 시대의 미래 사회</a:t>
            </a:r>
            <a:endParaRPr kumimoji="0" lang="en-US" altLang="ko-KR" sz="3000" b="1" spc="-70" dirty="0" smtClean="0"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0408" y="2286016"/>
            <a:ext cx="8100000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b="1" spc="-180" smtClean="0">
                <a:effectLst/>
                <a:latin typeface="맑은 고딕" pitchFamily="50" charset="-127"/>
                <a:ea typeface="맑은 고딕" pitchFamily="50" charset="-127"/>
              </a:rPr>
              <a:t>핵심 서비스</a:t>
            </a:r>
            <a:r>
              <a:rPr kumimoji="0" lang="en-US" altLang="ko-KR" sz="3000" b="1" spc="-18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개인 맞춤형 스마트 헬스 케어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의료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),</a:t>
            </a:r>
            <a:r>
              <a:rPr kumimoji="0" lang="en-US" altLang="ko-KR" sz="3000" spc="-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에너지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프로슈머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에너지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),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스마트카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자동차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),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협업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형 지능 정보 교통 체계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교통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), 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도시 광산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자원</a:t>
            </a:r>
            <a:r>
              <a:rPr kumimoji="0" lang="en-US" altLang="ko-KR" sz="3000" spc="-30">
                <a:effectLst/>
                <a:latin typeface="맑은 고딕" pitchFamily="50" charset="-127"/>
                <a:ea typeface="맑은 고딕" pitchFamily="50" charset="-127"/>
              </a:rPr>
              <a:t>),</a:t>
            </a:r>
            <a:r>
              <a:rPr kumimoji="0" lang="en-US" altLang="ko-KR" sz="3000" spc="-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식물 공장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식량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),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인공지능 노동자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지식 서비스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),</a:t>
            </a:r>
            <a:r>
              <a:rPr kumimoji="0" lang="en-US" altLang="ko-KR" sz="3000" spc="-20">
                <a:effectLst/>
                <a:latin typeface="맑은 고딕" pitchFamily="50" charset="-127"/>
                <a:ea typeface="맑은 고딕" pitchFamily="50" charset="-127"/>
              </a:rPr>
              <a:t> P2P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시장</a:t>
            </a:r>
            <a:r>
              <a:rPr kumimoji="0" lang="en-US" altLang="ko-KR" sz="3000" spc="-2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소매</a:t>
            </a:r>
            <a:r>
              <a:rPr kumimoji="0" lang="en-US" altLang="ko-KR" sz="3000" spc="-2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등 </a:t>
            </a: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098524"/>
            <a:ext cx="528862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[2] 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ea"/>
                <a:ea typeface="+mj-ea"/>
                <a:cs typeface="함초롬바탕" panose="02030604000101010101" pitchFamily="18" charset="-127"/>
              </a:rPr>
              <a:t>차 산업혁명과 미래 사회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ea"/>
              <a:ea typeface="+mj-ea"/>
              <a:cs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0799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평가 </a:t>
            </a:r>
            <a:endParaRPr lang="ko-KR" altLang="en-US" sz="2400" b="1" dirty="0">
              <a:effectLst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691680" y="188640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en-US" altLang="ko-KR" sz="3200" b="1" spc="-100" dirty="0" smtClean="0">
                <a:effectLst/>
                <a:latin typeface="+mj-ea"/>
                <a:ea typeface="+mj-ea"/>
              </a:rPr>
              <a:t>Ⅰ. </a:t>
            </a:r>
            <a:r>
              <a:rPr kumimoji="0" lang="ko-KR" altLang="en-US" sz="3200" b="1" dirty="0" smtClean="0">
                <a:effectLst/>
                <a:latin typeface="+mj-ea"/>
                <a:ea typeface="+mj-ea"/>
              </a:rPr>
              <a:t>빅데이터와 </a:t>
            </a:r>
            <a:r>
              <a:rPr kumimoji="0" lang="en-US" altLang="ko-KR" sz="3200" b="1" dirty="0" smtClean="0">
                <a:effectLst/>
                <a:latin typeface="+mj-ea"/>
                <a:ea typeface="+mj-ea"/>
              </a:rPr>
              <a:t>4</a:t>
            </a:r>
            <a:r>
              <a:rPr kumimoji="0" lang="ko-KR" altLang="en-US" sz="3200" b="1" dirty="0">
                <a:effectLst/>
                <a:latin typeface="+mj-ea"/>
                <a:ea typeface="+mj-ea"/>
              </a:rPr>
              <a:t>차 산업혁명</a:t>
            </a:r>
            <a:endParaRPr kumimoji="0" lang="en-US" altLang="ko-KR" sz="3200" b="1" dirty="0">
              <a:effectLst/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09856" y="1268760"/>
            <a:ext cx="774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b="1" smtClean="0">
                <a:solidFill>
                  <a:srgbClr val="366F82"/>
                </a:solidFill>
                <a:effectLst/>
                <a:latin typeface="+mn-ea"/>
                <a:ea typeface="+mn-ea"/>
              </a:rPr>
              <a:t>01.</a:t>
            </a:r>
            <a:r>
              <a:rPr lang="en-US" altLang="ko-KR" sz="3200" b="1" smtClean="0">
                <a:effectLst/>
                <a:latin typeface="+mn-ea"/>
                <a:ea typeface="+mn-ea"/>
              </a:rPr>
              <a:t> </a:t>
            </a:r>
            <a:r>
              <a:rPr lang="ko-KR" altLang="en-US" sz="3200" b="1" smtClean="0">
                <a:effectLst/>
                <a:latin typeface="+mn-ea"/>
                <a:ea typeface="+mn-ea"/>
              </a:rPr>
              <a:t>빅데이터의 공통적 특징에 대한 설명이다</a:t>
            </a:r>
            <a:r>
              <a:rPr lang="en-US" altLang="ko-KR" sz="32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200" b="1" smtClean="0">
                <a:effectLst/>
                <a:latin typeface="+mn-ea"/>
                <a:ea typeface="+mn-ea"/>
              </a:rPr>
              <a:t>다음은 어떤 특징에 대한 설명인가</a:t>
            </a:r>
            <a:r>
              <a:rPr lang="en-US" altLang="ko-KR" sz="3200" b="1" smtClean="0">
                <a:effectLst/>
                <a:latin typeface="+mn-ea"/>
                <a:ea typeface="+mn-ea"/>
              </a:rPr>
              <a:t>?</a:t>
            </a:r>
            <a:endParaRPr lang="ko-KR" altLang="en-US" sz="3200" b="1" dirty="0">
              <a:effectLst/>
              <a:latin typeface="+mn-ea"/>
              <a:ea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09856" y="2420888"/>
            <a:ext cx="7740000" cy="1082808"/>
          </a:xfrm>
          <a:prstGeom prst="roundRect">
            <a:avLst>
              <a:gd name="adj" fmla="val 9506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ko-KR" altLang="en-US" sz="2800" spc="-80" dirty="0">
                <a:effectLst/>
                <a:latin typeface="+mn-ea"/>
                <a:ea typeface="+mn-ea"/>
              </a:rPr>
              <a:t>다양한 종류의 데이터를 </a:t>
            </a:r>
            <a:r>
              <a:rPr lang="ko-KR" altLang="en-US" sz="2800" spc="-80">
                <a:effectLst/>
                <a:latin typeface="+mn-ea"/>
                <a:ea typeface="+mn-ea"/>
              </a:rPr>
              <a:t>의미하며 </a:t>
            </a:r>
            <a:r>
              <a:rPr lang="ko-KR" altLang="en-US" sz="2800" spc="-80" smtClean="0">
                <a:effectLst/>
                <a:latin typeface="+mn-ea"/>
                <a:ea typeface="+mn-ea"/>
              </a:rPr>
              <a:t>정형화의 종류</a:t>
            </a:r>
            <a:r>
              <a:rPr lang="ko-KR" altLang="en-US" sz="2800" smtClean="0">
                <a:effectLst/>
                <a:latin typeface="+mn-ea"/>
                <a:ea typeface="+mn-ea"/>
              </a:rPr>
              <a:t>에 </a:t>
            </a:r>
            <a:r>
              <a:rPr lang="ko-KR" altLang="en-US" sz="2800" dirty="0">
                <a:effectLst/>
                <a:latin typeface="+mn-ea"/>
                <a:ea typeface="+mn-ea"/>
              </a:rPr>
              <a:t>따라 정형</a:t>
            </a:r>
            <a:r>
              <a:rPr lang="en-US" altLang="ko-KR" sz="2800" dirty="0">
                <a:effectLst/>
                <a:latin typeface="+mn-ea"/>
                <a:ea typeface="+mn-ea"/>
              </a:rPr>
              <a:t>, </a:t>
            </a:r>
            <a:r>
              <a:rPr lang="ko-KR" altLang="en-US" sz="2800" dirty="0" err="1">
                <a:effectLst/>
                <a:latin typeface="+mn-ea"/>
                <a:ea typeface="+mn-ea"/>
              </a:rPr>
              <a:t>반정형</a:t>
            </a:r>
            <a:r>
              <a:rPr lang="en-US" altLang="ko-KR" sz="2800" dirty="0">
                <a:effectLst/>
                <a:latin typeface="+mn-ea"/>
                <a:ea typeface="+mn-ea"/>
              </a:rPr>
              <a:t>, </a:t>
            </a:r>
            <a:r>
              <a:rPr lang="ko-KR" altLang="en-US" sz="2800" dirty="0">
                <a:effectLst/>
                <a:latin typeface="+mn-ea"/>
                <a:ea typeface="+mn-ea"/>
              </a:rPr>
              <a:t>비정형 데이터로 분류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1115616" y="3645024"/>
            <a:ext cx="3816424" cy="2490938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ko-KR" altLang="en-US" sz="3000" dirty="0">
                <a:effectLst/>
                <a:latin typeface="+mn-ea"/>
              </a:rPr>
              <a:t>① 크기</a:t>
            </a:r>
            <a:r>
              <a:rPr lang="en-US" altLang="ko-KR" sz="3000" dirty="0">
                <a:effectLst/>
                <a:latin typeface="+mn-ea"/>
              </a:rPr>
              <a:t>(Volume</a:t>
            </a:r>
            <a:r>
              <a:rPr lang="en-US" altLang="ko-KR" sz="3000" dirty="0" smtClean="0">
                <a:effectLst/>
                <a:latin typeface="+mn-ea"/>
              </a:rPr>
              <a:t>)  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3000" dirty="0" smtClean="0">
                <a:effectLst/>
                <a:latin typeface="+mn-ea"/>
              </a:rPr>
              <a:t>② </a:t>
            </a:r>
            <a:r>
              <a:rPr lang="ko-KR" altLang="en-US" sz="3000" dirty="0">
                <a:effectLst/>
                <a:latin typeface="+mn-ea"/>
              </a:rPr>
              <a:t>속도</a:t>
            </a:r>
            <a:r>
              <a:rPr lang="en-US" altLang="ko-KR" sz="3000" dirty="0">
                <a:effectLst/>
                <a:latin typeface="+mn-ea"/>
              </a:rPr>
              <a:t>(Velocity)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3000" dirty="0" smtClean="0">
                <a:effectLst/>
                <a:latin typeface="+mn-ea"/>
              </a:rPr>
              <a:t>③ </a:t>
            </a:r>
            <a:r>
              <a:rPr lang="ko-KR" altLang="en-US" sz="3000" dirty="0">
                <a:effectLst/>
                <a:latin typeface="+mn-ea"/>
              </a:rPr>
              <a:t>다양성</a:t>
            </a:r>
            <a:r>
              <a:rPr lang="en-US" altLang="ko-KR" sz="3000" dirty="0">
                <a:effectLst/>
                <a:latin typeface="+mn-ea"/>
              </a:rPr>
              <a:t>(Variety)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3000" dirty="0" smtClean="0">
                <a:effectLst/>
                <a:latin typeface="+mn-ea"/>
              </a:rPr>
              <a:t>④ </a:t>
            </a:r>
            <a:r>
              <a:rPr lang="ko-KR" altLang="en-US" sz="3000" dirty="0">
                <a:effectLst/>
                <a:latin typeface="+mn-ea"/>
              </a:rPr>
              <a:t>가치</a:t>
            </a:r>
            <a:r>
              <a:rPr lang="en-US" altLang="ko-KR" sz="3000" dirty="0">
                <a:effectLst/>
                <a:latin typeface="+mn-ea"/>
              </a:rPr>
              <a:t>(Value)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3000" dirty="0" smtClean="0">
                <a:effectLst/>
                <a:latin typeface="+mn-ea"/>
              </a:rPr>
              <a:t>⑤ </a:t>
            </a:r>
            <a:r>
              <a:rPr lang="ko-KR" altLang="en-US" sz="3000" dirty="0">
                <a:effectLst/>
                <a:latin typeface="+mn-ea"/>
              </a:rPr>
              <a:t>정확성</a:t>
            </a:r>
            <a:r>
              <a:rPr lang="en-US" altLang="ko-KR" sz="3000" dirty="0">
                <a:effectLst/>
                <a:latin typeface="+mn-ea"/>
              </a:rPr>
              <a:t>(Veracity)</a:t>
            </a:r>
            <a:endParaRPr lang="ko-KR" altLang="en-US" sz="3000" dirty="0">
              <a:effectLst/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187624" y="4581128"/>
            <a:ext cx="569387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300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✔</a:t>
            </a:r>
            <a:endParaRPr kumimoji="0" lang="ko-KR" altLang="en-US" sz="3000">
              <a:solidFill>
                <a:srgbClr val="C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7812488" y="6309360"/>
            <a:ext cx="1152000" cy="360000"/>
          </a:xfrm>
          <a:prstGeom prst="round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b="1" kern="0" dirty="0">
                <a:solidFill>
                  <a:prstClr val="white"/>
                </a:solidFill>
                <a:effectLst/>
                <a:latin typeface="맑은 고딕"/>
                <a:ea typeface="맑은 고딕"/>
              </a:rPr>
              <a:t>정답보기</a:t>
            </a:r>
          </a:p>
        </p:txBody>
      </p:sp>
    </p:spTree>
    <p:extLst>
      <p:ext uri="{BB962C8B-B14F-4D97-AF65-F5344CB8AC3E}">
        <p14:creationId xmlns:p14="http://schemas.microsoft.com/office/powerpoint/2010/main" val="257239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평가 </a:t>
            </a:r>
            <a:endParaRPr lang="ko-KR" altLang="en-US" sz="2400" b="1" dirty="0">
              <a:effectLst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691680" y="188640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en-US" altLang="ko-KR" sz="3200" b="1" spc="-100" dirty="0" smtClean="0">
                <a:effectLst/>
                <a:latin typeface="+mj-ea"/>
                <a:ea typeface="+mj-ea"/>
              </a:rPr>
              <a:t>Ⅰ. </a:t>
            </a:r>
            <a:r>
              <a:rPr kumimoji="0" lang="ko-KR" altLang="en-US" sz="3200" b="1" dirty="0" smtClean="0">
                <a:effectLst/>
                <a:latin typeface="+mj-ea"/>
                <a:ea typeface="+mj-ea"/>
              </a:rPr>
              <a:t>빅데이터와 </a:t>
            </a:r>
            <a:r>
              <a:rPr kumimoji="0" lang="en-US" altLang="ko-KR" sz="3200" b="1" dirty="0" smtClean="0">
                <a:effectLst/>
                <a:latin typeface="+mj-ea"/>
                <a:ea typeface="+mj-ea"/>
              </a:rPr>
              <a:t>4</a:t>
            </a:r>
            <a:r>
              <a:rPr kumimoji="0" lang="ko-KR" altLang="en-US" sz="3200" b="1" dirty="0">
                <a:effectLst/>
                <a:latin typeface="+mj-ea"/>
                <a:ea typeface="+mj-ea"/>
              </a:rPr>
              <a:t>차 산업혁명</a:t>
            </a:r>
            <a:endParaRPr kumimoji="0" lang="en-US" altLang="ko-KR" sz="3200" b="1" dirty="0">
              <a:effectLst/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09856" y="1268760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b="1" spc="-130" smtClean="0">
                <a:solidFill>
                  <a:srgbClr val="366F82"/>
                </a:solidFill>
                <a:effectLst/>
                <a:latin typeface="+mn-ea"/>
                <a:ea typeface="+mn-ea"/>
              </a:rPr>
              <a:t>02.</a:t>
            </a:r>
            <a:r>
              <a:rPr lang="en-US" altLang="ko-KR" sz="3200" b="1" spc="-130" smtClean="0">
                <a:effectLst/>
                <a:latin typeface="+mn-ea"/>
                <a:ea typeface="+mn-ea"/>
              </a:rPr>
              <a:t> </a:t>
            </a:r>
            <a:r>
              <a:rPr lang="ko-KR" altLang="en-US" sz="3200" b="1" spc="-130" smtClean="0">
                <a:effectLst/>
                <a:latin typeface="+mn-ea"/>
                <a:ea typeface="+mn-ea"/>
              </a:rPr>
              <a:t>빅데이터 분석에서 통계 분석 기법에 대</a:t>
            </a:r>
            <a:r>
              <a:rPr lang="ko-KR" altLang="en-US" sz="3200" b="1" spc="-110" smtClean="0">
                <a:effectLst/>
                <a:latin typeface="+mn-ea"/>
                <a:ea typeface="+mn-ea"/>
              </a:rPr>
              <a:t>한 설명이다</a:t>
            </a:r>
            <a:r>
              <a:rPr lang="en-US" altLang="ko-KR" sz="3200" b="1" spc="-110" smtClean="0">
                <a:effectLst/>
                <a:latin typeface="+mn-ea"/>
                <a:ea typeface="+mn-ea"/>
              </a:rPr>
              <a:t>. </a:t>
            </a:r>
            <a:r>
              <a:rPr lang="ko-KR" altLang="en-US" sz="3200" b="1" spc="-110" smtClean="0">
                <a:effectLst/>
                <a:latin typeface="+mn-ea"/>
                <a:ea typeface="+mn-ea"/>
              </a:rPr>
              <a:t>다음은 어떤 통계 분석 기법에</a:t>
            </a:r>
            <a:r>
              <a:rPr lang="ko-KR" altLang="en-US" sz="3200" b="1" spc="-150" smtClean="0">
                <a:effectLst/>
                <a:latin typeface="+mn-ea"/>
                <a:ea typeface="+mn-ea"/>
              </a:rPr>
              <a:t> 대한 설명인가</a:t>
            </a:r>
            <a:r>
              <a:rPr lang="en-US" altLang="ko-KR" sz="3200" b="1" spc="-150" smtClean="0">
                <a:effectLst/>
                <a:latin typeface="+mn-ea"/>
                <a:ea typeface="+mn-ea"/>
              </a:rPr>
              <a:t>?</a:t>
            </a:r>
            <a:endParaRPr lang="ko-KR" altLang="en-US" sz="3200" b="1" spc="-150" dirty="0">
              <a:effectLst/>
              <a:latin typeface="+mn-ea"/>
              <a:ea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09856" y="2924944"/>
            <a:ext cx="7740000" cy="1082808"/>
          </a:xfrm>
          <a:prstGeom prst="roundRect">
            <a:avLst>
              <a:gd name="adj" fmla="val 9506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2800" spc="-80" smtClean="0">
                <a:effectLst/>
                <a:latin typeface="+mn-ea"/>
                <a:ea typeface="+mn-ea"/>
              </a:rPr>
              <a:t>2</a:t>
            </a:r>
            <a:r>
              <a:rPr lang="ko-KR" altLang="en-US" sz="2800" spc="-80" smtClean="0">
                <a:effectLst/>
                <a:latin typeface="+mn-ea"/>
                <a:ea typeface="+mn-ea"/>
              </a:rPr>
              <a:t>개 이상의 모집단이 존재하고 표본이 섞여 있을 때 개별 표본이 속해 있는 모집단을 판별</a:t>
            </a:r>
            <a:endParaRPr lang="ko-KR" altLang="en-US" sz="2800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15616" y="4149080"/>
            <a:ext cx="3816424" cy="2490938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ko-KR" altLang="en-US" sz="3000">
                <a:effectLst/>
                <a:latin typeface="+mn-ea"/>
              </a:rPr>
              <a:t>① </a:t>
            </a:r>
            <a:r>
              <a:rPr lang="ko-KR" altLang="en-US" sz="3000" smtClean="0">
                <a:effectLst/>
                <a:latin typeface="+mn-ea"/>
              </a:rPr>
              <a:t>판별 분석</a:t>
            </a:r>
            <a:r>
              <a:rPr lang="en-US" altLang="ko-KR" sz="3000" smtClean="0">
                <a:effectLst/>
                <a:latin typeface="+mn-ea"/>
              </a:rPr>
              <a:t>  </a:t>
            </a:r>
            <a:endParaRPr lang="en-US" altLang="ko-KR" sz="3000" dirty="0" smtClean="0">
              <a:effectLst/>
              <a:latin typeface="+mn-ea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3000" smtClean="0">
                <a:effectLst/>
                <a:latin typeface="+mn-ea"/>
              </a:rPr>
              <a:t>② </a:t>
            </a:r>
            <a:r>
              <a:rPr lang="ko-KR" altLang="en-US" sz="3000" smtClean="0">
                <a:effectLst/>
                <a:latin typeface="+mn-ea"/>
              </a:rPr>
              <a:t>분산 분석</a:t>
            </a:r>
            <a:endParaRPr lang="en-US" altLang="ko-KR" sz="3000" dirty="0">
              <a:effectLst/>
              <a:latin typeface="+mn-ea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3000" smtClean="0">
                <a:effectLst/>
                <a:latin typeface="+mn-ea"/>
              </a:rPr>
              <a:t>③ </a:t>
            </a:r>
            <a:r>
              <a:rPr lang="ko-KR" altLang="en-US" sz="3000" smtClean="0">
                <a:effectLst/>
                <a:latin typeface="+mn-ea"/>
              </a:rPr>
              <a:t>회귀 분석</a:t>
            </a:r>
            <a:endParaRPr lang="en-US" altLang="ko-KR" sz="3000" dirty="0">
              <a:effectLst/>
              <a:latin typeface="+mn-ea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3000" smtClean="0">
                <a:effectLst/>
                <a:latin typeface="+mn-ea"/>
              </a:rPr>
              <a:t>④ </a:t>
            </a:r>
            <a:r>
              <a:rPr lang="ko-KR" altLang="en-US" sz="3000" smtClean="0">
                <a:effectLst/>
                <a:latin typeface="+mn-ea"/>
              </a:rPr>
              <a:t>요인 분석</a:t>
            </a:r>
            <a:endParaRPr lang="en-US" altLang="ko-KR" sz="3000" dirty="0">
              <a:effectLst/>
              <a:latin typeface="+mn-ea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en-US" altLang="ko-KR" sz="3000" smtClean="0">
                <a:effectLst/>
                <a:latin typeface="+mn-ea"/>
              </a:rPr>
              <a:t>⑤ </a:t>
            </a:r>
            <a:r>
              <a:rPr lang="ko-KR" altLang="en-US" sz="3000" smtClean="0">
                <a:effectLst/>
                <a:latin typeface="+mn-ea"/>
              </a:rPr>
              <a:t>주성분 분석</a:t>
            </a:r>
            <a:endParaRPr lang="ko-KR" altLang="en-US" sz="3000" dirty="0">
              <a:effectLst/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187624" y="4112932"/>
            <a:ext cx="569387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300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✔</a:t>
            </a:r>
            <a:endParaRPr kumimoji="0" lang="ko-KR" altLang="en-US" sz="3000">
              <a:solidFill>
                <a:srgbClr val="C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7812488" y="6309360"/>
            <a:ext cx="1152000" cy="360000"/>
          </a:xfrm>
          <a:prstGeom prst="round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b="1" kern="0" dirty="0">
                <a:solidFill>
                  <a:prstClr val="white"/>
                </a:solidFill>
                <a:effectLst/>
                <a:latin typeface="맑은 고딕"/>
                <a:ea typeface="맑은 고딕"/>
              </a:rPr>
              <a:t>정답보기</a:t>
            </a:r>
          </a:p>
        </p:txBody>
      </p:sp>
    </p:spTree>
    <p:extLst>
      <p:ext uri="{BB962C8B-B14F-4D97-AF65-F5344CB8AC3E}">
        <p14:creationId xmlns:p14="http://schemas.microsoft.com/office/powerpoint/2010/main" val="77874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평가 </a:t>
            </a:r>
            <a:endParaRPr lang="ko-KR" altLang="en-US" sz="2400" b="1" dirty="0">
              <a:effectLst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691680" y="188640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en-US" altLang="ko-KR" sz="3200" b="1" spc="-100" dirty="0" smtClean="0">
                <a:effectLst/>
                <a:latin typeface="+mj-ea"/>
                <a:ea typeface="+mj-ea"/>
              </a:rPr>
              <a:t>Ⅰ. </a:t>
            </a:r>
            <a:r>
              <a:rPr kumimoji="0" lang="ko-KR" altLang="en-US" sz="3200" b="1" dirty="0" smtClean="0">
                <a:effectLst/>
                <a:latin typeface="+mj-ea"/>
                <a:ea typeface="+mj-ea"/>
              </a:rPr>
              <a:t>빅데이터와 </a:t>
            </a:r>
            <a:r>
              <a:rPr kumimoji="0" lang="en-US" altLang="ko-KR" sz="3200" b="1" dirty="0" smtClean="0">
                <a:effectLst/>
                <a:latin typeface="+mj-ea"/>
                <a:ea typeface="+mj-ea"/>
              </a:rPr>
              <a:t>4</a:t>
            </a:r>
            <a:r>
              <a:rPr kumimoji="0" lang="ko-KR" altLang="en-US" sz="3200" b="1" dirty="0">
                <a:effectLst/>
                <a:latin typeface="+mj-ea"/>
                <a:ea typeface="+mj-ea"/>
              </a:rPr>
              <a:t>차 산업혁명</a:t>
            </a:r>
            <a:endParaRPr kumimoji="0" lang="en-US" altLang="ko-KR" sz="3200" b="1" dirty="0">
              <a:effectLst/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09856" y="1268760"/>
            <a:ext cx="774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b="1" spc="-230" smtClean="0">
                <a:solidFill>
                  <a:srgbClr val="366F82"/>
                </a:solidFill>
                <a:effectLst/>
                <a:latin typeface="+mn-ea"/>
                <a:ea typeface="+mn-ea"/>
              </a:rPr>
              <a:t>03.</a:t>
            </a:r>
            <a:r>
              <a:rPr lang="en-US" altLang="ko-KR" sz="3200" b="1" spc="-230" smtClean="0">
                <a:effectLst/>
                <a:latin typeface="+mn-ea"/>
                <a:ea typeface="+mn-ea"/>
              </a:rPr>
              <a:t> </a:t>
            </a:r>
            <a:r>
              <a:rPr lang="ko-KR" altLang="en-US" sz="3200" b="1" spc="-230" smtClean="0">
                <a:effectLst/>
                <a:latin typeface="+mn-ea"/>
                <a:ea typeface="+mn-ea"/>
              </a:rPr>
              <a:t>다음 중 </a:t>
            </a:r>
            <a:r>
              <a:rPr lang="en-US" altLang="ko-KR" sz="3200" b="1" spc="-230" smtClean="0">
                <a:effectLst/>
                <a:latin typeface="+mn-ea"/>
                <a:ea typeface="+mn-ea"/>
              </a:rPr>
              <a:t>4</a:t>
            </a:r>
            <a:r>
              <a:rPr lang="ko-KR" altLang="en-US" sz="3200" b="1" spc="-230" smtClean="0">
                <a:effectLst/>
                <a:latin typeface="+mn-ea"/>
                <a:ea typeface="+mn-ea"/>
              </a:rPr>
              <a:t>차 산업혁명의 특징을 모두 고르</a:t>
            </a:r>
            <a:r>
              <a:rPr lang="ko-KR" altLang="en-US" sz="3200" b="1" smtClean="0">
                <a:effectLst/>
                <a:latin typeface="+mn-ea"/>
                <a:ea typeface="+mn-ea"/>
              </a:rPr>
              <a:t>시오</a:t>
            </a:r>
            <a:r>
              <a:rPr lang="en-US" altLang="ko-KR" sz="3200" b="1" smtClean="0">
                <a:effectLst/>
                <a:latin typeface="+mn-ea"/>
                <a:ea typeface="+mn-ea"/>
              </a:rPr>
              <a:t>.</a:t>
            </a:r>
            <a:endParaRPr lang="ko-KR" altLang="en-US" sz="3200" b="1" dirty="0">
              <a:effectLst/>
              <a:latin typeface="+mn-ea"/>
              <a:ea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09856" y="2420888"/>
            <a:ext cx="7740000" cy="1096579"/>
          </a:xfrm>
          <a:prstGeom prst="roundRect">
            <a:avLst>
              <a:gd name="adj" fmla="val 9506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ko-KR" altLang="en-US" sz="2800" smtClean="0">
                <a:effectLst/>
              </a:rPr>
              <a:t>㉠ </a:t>
            </a:r>
            <a:r>
              <a:rPr lang="ko-KR" altLang="en-US" sz="2800">
                <a:effectLst/>
              </a:rPr>
              <a:t>초합금 </a:t>
            </a:r>
            <a:r>
              <a:rPr lang="ko-KR" altLang="en-US" sz="2800" smtClean="0">
                <a:effectLst/>
              </a:rPr>
              <a:t>        ㉡초연결         ㉢초고속</a:t>
            </a:r>
            <a:r>
              <a:rPr lang="en-US" altLang="ko-KR" sz="2800" smtClean="0">
                <a:effectLst/>
              </a:rPr>
              <a:t/>
            </a:r>
            <a:br>
              <a:rPr lang="en-US" altLang="ko-KR" sz="2800" smtClean="0">
                <a:effectLst/>
              </a:rPr>
            </a:br>
            <a:r>
              <a:rPr lang="ko-KR" altLang="en-US" sz="2800" smtClean="0">
                <a:effectLst/>
              </a:rPr>
              <a:t>㉣ </a:t>
            </a:r>
            <a:r>
              <a:rPr lang="ko-KR" altLang="en-US" sz="2800">
                <a:effectLst/>
              </a:rPr>
              <a:t>초지능 </a:t>
            </a:r>
            <a:r>
              <a:rPr lang="ko-KR" altLang="en-US" sz="2800" smtClean="0">
                <a:effectLst/>
              </a:rPr>
              <a:t>        ㉤초융합 </a:t>
            </a:r>
            <a:endParaRPr lang="ko-KR" altLang="en-US" sz="2000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15616" y="3712887"/>
            <a:ext cx="7334240" cy="1516313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</a:pPr>
            <a:r>
              <a:rPr lang="ko-KR" altLang="en-US" sz="3000" smtClean="0">
                <a:effectLst/>
                <a:latin typeface="+mn-ea"/>
              </a:rPr>
              <a:t>① </a:t>
            </a:r>
            <a:r>
              <a:rPr lang="ko-KR" altLang="en-US" sz="3000">
                <a:effectLst/>
                <a:latin typeface="+mn-ea"/>
              </a:rPr>
              <a:t>㉠</a:t>
            </a:r>
            <a:r>
              <a:rPr lang="en-US" altLang="ko-KR" sz="3000">
                <a:effectLst/>
                <a:latin typeface="+mn-ea"/>
              </a:rPr>
              <a:t>, </a:t>
            </a:r>
            <a:r>
              <a:rPr lang="ko-KR" altLang="en-US" sz="3000">
                <a:effectLst/>
                <a:latin typeface="+mn-ea"/>
              </a:rPr>
              <a:t>㉡</a:t>
            </a:r>
            <a:r>
              <a:rPr lang="en-US" altLang="ko-KR" sz="3000">
                <a:effectLst/>
                <a:latin typeface="+mn-ea"/>
              </a:rPr>
              <a:t>, </a:t>
            </a:r>
            <a:r>
              <a:rPr lang="ko-KR" altLang="en-US" sz="3000">
                <a:effectLst/>
                <a:latin typeface="+mn-ea"/>
              </a:rPr>
              <a:t>㉣</a:t>
            </a:r>
            <a:r>
              <a:rPr lang="en-US" altLang="ko-KR" sz="3000">
                <a:effectLst/>
                <a:latin typeface="+mn-ea"/>
              </a:rPr>
              <a:t>, </a:t>
            </a:r>
            <a:r>
              <a:rPr lang="ko-KR" altLang="en-US" sz="3000">
                <a:effectLst/>
                <a:latin typeface="+mn-ea"/>
              </a:rPr>
              <a:t>㉤ </a:t>
            </a:r>
            <a:r>
              <a:rPr lang="ko-KR" altLang="en-US" sz="3000" smtClean="0">
                <a:effectLst/>
                <a:latin typeface="+mn-ea"/>
              </a:rPr>
              <a:t>     ② </a:t>
            </a:r>
            <a:r>
              <a:rPr lang="ko-KR" altLang="en-US" sz="3000">
                <a:effectLst/>
                <a:latin typeface="+mn-ea"/>
              </a:rPr>
              <a:t>㉠</a:t>
            </a:r>
            <a:r>
              <a:rPr lang="en-US" altLang="ko-KR" sz="3000">
                <a:effectLst/>
                <a:latin typeface="+mn-ea"/>
              </a:rPr>
              <a:t>, </a:t>
            </a:r>
            <a:r>
              <a:rPr lang="ko-KR" altLang="en-US" sz="3000">
                <a:effectLst/>
                <a:latin typeface="+mn-ea"/>
              </a:rPr>
              <a:t>㉡</a:t>
            </a:r>
            <a:r>
              <a:rPr lang="en-US" altLang="ko-KR" sz="3000">
                <a:effectLst/>
                <a:latin typeface="+mn-ea"/>
              </a:rPr>
              <a:t>, </a:t>
            </a:r>
            <a:r>
              <a:rPr lang="ko-KR" altLang="en-US" sz="3000">
                <a:effectLst/>
                <a:latin typeface="+mn-ea"/>
              </a:rPr>
              <a:t>㉢</a:t>
            </a:r>
            <a:r>
              <a:rPr lang="en-US" altLang="ko-KR" sz="3000">
                <a:effectLst/>
                <a:latin typeface="+mn-ea"/>
              </a:rPr>
              <a:t>, </a:t>
            </a:r>
            <a:r>
              <a:rPr lang="ko-KR" altLang="en-US" sz="3000">
                <a:effectLst/>
                <a:latin typeface="+mn-ea"/>
              </a:rPr>
              <a:t>㉣ 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ko-KR" altLang="en-US" sz="3000">
                <a:effectLst/>
                <a:latin typeface="+mn-ea"/>
              </a:rPr>
              <a:t>③ ㉡</a:t>
            </a:r>
            <a:r>
              <a:rPr lang="en-US" altLang="ko-KR" sz="3000">
                <a:effectLst/>
                <a:latin typeface="+mn-ea"/>
              </a:rPr>
              <a:t>, </a:t>
            </a:r>
            <a:r>
              <a:rPr lang="ko-KR" altLang="en-US" sz="3000">
                <a:effectLst/>
                <a:latin typeface="+mn-ea"/>
              </a:rPr>
              <a:t>㉢</a:t>
            </a:r>
            <a:r>
              <a:rPr lang="en-US" altLang="ko-KR" sz="3000">
                <a:effectLst/>
                <a:latin typeface="+mn-ea"/>
              </a:rPr>
              <a:t>, </a:t>
            </a:r>
            <a:r>
              <a:rPr lang="ko-KR" altLang="en-US" sz="3000">
                <a:effectLst/>
                <a:latin typeface="+mn-ea"/>
              </a:rPr>
              <a:t>㉤ </a:t>
            </a:r>
            <a:r>
              <a:rPr lang="ko-KR" altLang="en-US" sz="3000" smtClean="0">
                <a:effectLst/>
                <a:latin typeface="+mn-ea"/>
              </a:rPr>
              <a:t>          ④ ㉡</a:t>
            </a:r>
            <a:r>
              <a:rPr lang="en-US" altLang="ko-KR" sz="3000">
                <a:effectLst/>
                <a:latin typeface="+mn-ea"/>
              </a:rPr>
              <a:t>, </a:t>
            </a:r>
            <a:r>
              <a:rPr lang="ko-KR" altLang="en-US" sz="3000">
                <a:effectLst/>
                <a:latin typeface="+mn-ea"/>
              </a:rPr>
              <a:t>㉣</a:t>
            </a:r>
            <a:r>
              <a:rPr lang="en-US" altLang="ko-KR" sz="3000">
                <a:effectLst/>
                <a:latin typeface="+mn-ea"/>
              </a:rPr>
              <a:t>, </a:t>
            </a:r>
            <a:r>
              <a:rPr lang="ko-KR" altLang="en-US" sz="3000">
                <a:effectLst/>
                <a:latin typeface="+mn-ea"/>
              </a:rPr>
              <a:t>㉤ </a:t>
            </a: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ko-KR" altLang="en-US" sz="3000">
                <a:effectLst/>
                <a:latin typeface="+mn-ea"/>
              </a:rPr>
              <a:t>⑤ ㉢</a:t>
            </a:r>
            <a:r>
              <a:rPr lang="en-US" altLang="ko-KR" sz="3000">
                <a:effectLst/>
                <a:latin typeface="+mn-ea"/>
              </a:rPr>
              <a:t>, </a:t>
            </a:r>
            <a:r>
              <a:rPr lang="ko-KR" altLang="en-US" sz="3000">
                <a:effectLst/>
                <a:latin typeface="+mn-ea"/>
              </a:rPr>
              <a:t>㉣</a:t>
            </a:r>
            <a:r>
              <a:rPr lang="en-US" altLang="ko-KR" sz="3000">
                <a:effectLst/>
                <a:latin typeface="+mn-ea"/>
              </a:rPr>
              <a:t>, </a:t>
            </a:r>
            <a:r>
              <a:rPr lang="ko-KR" altLang="en-US" sz="3000" smtClean="0">
                <a:effectLst/>
                <a:latin typeface="+mn-ea"/>
              </a:rPr>
              <a:t>㉤</a:t>
            </a:r>
            <a:endParaRPr lang="ko-KR" altLang="en-US" sz="3000" dirty="0">
              <a:effectLst/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751876" y="4149080"/>
            <a:ext cx="569387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300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✔</a:t>
            </a:r>
            <a:endParaRPr kumimoji="0" lang="ko-KR" altLang="en-US" sz="3000">
              <a:solidFill>
                <a:srgbClr val="C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7812488" y="6309360"/>
            <a:ext cx="1152000" cy="360000"/>
          </a:xfrm>
          <a:prstGeom prst="round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b="1" kern="0" dirty="0">
                <a:solidFill>
                  <a:prstClr val="white"/>
                </a:solidFill>
                <a:effectLst/>
                <a:latin typeface="맑은 고딕"/>
                <a:ea typeface="맑은 고딕"/>
              </a:rPr>
              <a:t>정답보기</a:t>
            </a:r>
          </a:p>
        </p:txBody>
      </p:sp>
    </p:spTree>
    <p:extLst>
      <p:ext uri="{BB962C8B-B14F-4D97-AF65-F5344CB8AC3E}">
        <p14:creationId xmlns:p14="http://schemas.microsoft.com/office/powerpoint/2010/main" val="259080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143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평가 </a:t>
            </a:r>
            <a:endParaRPr lang="ko-KR" altLang="en-US" sz="2400" b="1" dirty="0">
              <a:effectLst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691680" y="188639"/>
            <a:ext cx="5544616" cy="72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en-US" altLang="ko-KR" sz="3200" b="1" spc="-100" dirty="0" smtClean="0">
                <a:effectLst/>
                <a:latin typeface="+mj-ea"/>
                <a:ea typeface="+mj-ea"/>
              </a:rPr>
              <a:t>Ⅰ. </a:t>
            </a:r>
            <a:r>
              <a:rPr kumimoji="0" lang="ko-KR" altLang="en-US" sz="3200" b="1" dirty="0" smtClean="0">
                <a:effectLst/>
                <a:latin typeface="+mj-ea"/>
                <a:ea typeface="+mj-ea"/>
              </a:rPr>
              <a:t>빅데이터와 </a:t>
            </a:r>
            <a:r>
              <a:rPr kumimoji="0" lang="en-US" altLang="ko-KR" sz="3200" b="1" dirty="0" smtClean="0">
                <a:effectLst/>
                <a:latin typeface="+mj-ea"/>
                <a:ea typeface="+mj-ea"/>
              </a:rPr>
              <a:t>4</a:t>
            </a:r>
            <a:r>
              <a:rPr kumimoji="0" lang="ko-KR" altLang="en-US" sz="3200" b="1" dirty="0">
                <a:effectLst/>
                <a:latin typeface="+mj-ea"/>
                <a:ea typeface="+mj-ea"/>
              </a:rPr>
              <a:t>차 산업혁명</a:t>
            </a:r>
            <a:endParaRPr kumimoji="0" lang="en-US" altLang="ko-KR" sz="3200" b="1" dirty="0">
              <a:effectLst/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85272" y="1340768"/>
            <a:ext cx="774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b="1" spc="-30" dirty="0" smtClean="0">
                <a:solidFill>
                  <a:srgbClr val="366F82"/>
                </a:solidFill>
                <a:effectLst/>
                <a:latin typeface="+mn-ea"/>
                <a:ea typeface="+mn-ea"/>
              </a:rPr>
              <a:t>04.</a:t>
            </a:r>
            <a:r>
              <a:rPr lang="en-US" altLang="ko-KR" sz="3200" b="1" spc="-30" dirty="0" smtClean="0">
                <a:effectLst/>
                <a:latin typeface="+mn-ea"/>
                <a:ea typeface="+mn-ea"/>
              </a:rPr>
              <a:t> </a:t>
            </a:r>
            <a:r>
              <a:rPr lang="ko-KR" altLang="en-US" sz="3200" b="1" spc="-30" dirty="0">
                <a:effectLst/>
                <a:latin typeface="+mn-ea"/>
                <a:ea typeface="+mn-ea"/>
              </a:rPr>
              <a:t>빅데이터의 </a:t>
            </a:r>
            <a:r>
              <a:rPr lang="ko-KR" altLang="en-US" sz="3200" b="1" spc="-30" dirty="0" smtClean="0">
                <a:effectLst/>
                <a:latin typeface="+mn-ea"/>
                <a:ea typeface="+mn-ea"/>
              </a:rPr>
              <a:t>특성 </a:t>
            </a:r>
            <a:r>
              <a:rPr lang="en-US" altLang="ko-KR" sz="3200" b="1" spc="-30" dirty="0" smtClean="0">
                <a:effectLst/>
                <a:latin typeface="+mn-ea"/>
                <a:ea typeface="+mn-ea"/>
              </a:rPr>
              <a:t>4</a:t>
            </a:r>
            <a:r>
              <a:rPr lang="ko-KR" altLang="en-US" sz="3200" b="1" spc="-30" dirty="0" smtClean="0">
                <a:effectLst/>
                <a:latin typeface="+mn-ea"/>
                <a:ea typeface="+mn-ea"/>
              </a:rPr>
              <a:t>가지를 모두 쓰시오</a:t>
            </a:r>
            <a:r>
              <a:rPr lang="en-US" altLang="ko-KR" sz="3200" b="1" spc="-30" dirty="0" smtClean="0">
                <a:effectLst/>
                <a:latin typeface="+mn-ea"/>
                <a:ea typeface="+mn-ea"/>
              </a:rPr>
              <a:t>.</a:t>
            </a:r>
            <a:endParaRPr lang="ko-KR" altLang="en-US" sz="3200" b="1" spc="-30" dirty="0">
              <a:effectLst/>
              <a:latin typeface="+mn-ea"/>
              <a:ea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7812488" y="6309360"/>
            <a:ext cx="1152000" cy="360000"/>
          </a:xfrm>
          <a:prstGeom prst="round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b="1" kern="0" dirty="0">
                <a:solidFill>
                  <a:prstClr val="white"/>
                </a:solidFill>
                <a:effectLst/>
                <a:latin typeface="맑은 고딕"/>
                <a:ea typeface="맑은 고딕"/>
              </a:rPr>
              <a:t>정답보기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67544" y="1817929"/>
            <a:ext cx="8280000" cy="4555093"/>
          </a:xfrm>
          <a:prstGeom prst="rect">
            <a:avLst/>
          </a:prstGeom>
        </p:spPr>
        <p:txBody>
          <a:bodyPr wrap="square" lIns="36000" rIns="36000" anchor="ctr">
            <a:spAutoFit/>
          </a:bodyPr>
          <a:lstStyle/>
          <a:p>
            <a:pPr marL="179388" indent="-179388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b="1" spc="-7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대규모</a:t>
            </a:r>
            <a:r>
              <a:rPr kumimoji="0" lang="en-US" altLang="ko-KR" sz="3000" b="1" spc="-7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(huge scale) : </a:t>
            </a:r>
            <a:r>
              <a:rPr kumimoji="0" lang="ko-KR" altLang="en-US" sz="3000" b="1" spc="-7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기존의 방식으로 처리할 수</a:t>
            </a:r>
            <a:r>
              <a:rPr kumimoji="0" lang="ko-KR" altLang="en-US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없을 만큼의 거대한 크기 </a:t>
            </a:r>
          </a:p>
          <a:p>
            <a:pPr marL="179388" indent="-179388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b="1" spc="-13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현실성</a:t>
            </a:r>
            <a:r>
              <a:rPr kumimoji="0" lang="en-US" altLang="ko-KR" sz="3000" b="1" spc="-13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(reality) : </a:t>
            </a:r>
            <a:r>
              <a:rPr kumimoji="0" lang="ko-KR" altLang="en-US" sz="3000" b="1" spc="-13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일상생활에서 축적되는 데이터의</a:t>
            </a:r>
            <a:r>
              <a:rPr kumimoji="0" lang="ko-KR" altLang="en-US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기록물 </a:t>
            </a:r>
          </a:p>
          <a:p>
            <a:pPr marL="179388" indent="-179388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b="1" spc="-14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트렌드</a:t>
            </a:r>
            <a:r>
              <a:rPr kumimoji="0" lang="en-US" altLang="ko-KR" sz="3000" b="1" spc="-14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(trend) : </a:t>
            </a:r>
            <a:r>
              <a:rPr kumimoji="0" lang="ko-KR" altLang="en-US" sz="3000" b="1" spc="-14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과거</a:t>
            </a:r>
            <a:r>
              <a:rPr kumimoji="0" lang="en-US" altLang="ko-KR" sz="3000" b="1" spc="-14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3000" b="1" spc="-14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현재</a:t>
            </a:r>
            <a:r>
              <a:rPr kumimoji="0" lang="en-US" altLang="ko-KR" sz="3000" b="1" spc="-14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3000" b="1" spc="-14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미래의 모든 시간 흐름</a:t>
            </a:r>
            <a:r>
              <a:rPr kumimoji="0" lang="ko-KR" altLang="en-US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상의 추세 분석 </a:t>
            </a:r>
          </a:p>
          <a:p>
            <a:pPr marL="179388" indent="-179388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b="1" spc="-15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결합성</a:t>
            </a:r>
            <a:r>
              <a:rPr kumimoji="0" lang="en-US" altLang="ko-KR" sz="3000" b="1" spc="-15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(combination) : </a:t>
            </a:r>
            <a:r>
              <a:rPr kumimoji="0" lang="ko-KR" altLang="en-US" sz="3000" b="1" spc="-15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실제 물리적인 결합 이전의</a:t>
            </a:r>
            <a:r>
              <a:rPr kumimoji="0" lang="ko-KR" altLang="en-US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데이터 결합 </a:t>
            </a:r>
            <a:endParaRPr kumimoji="0" lang="ko-KR" altLang="en-US" sz="3000" b="1" dirty="0">
              <a:solidFill>
                <a:srgbClr val="C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664206" y="2421547"/>
            <a:ext cx="810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4" name="직선 연결선 13"/>
          <p:cNvCxnSpPr/>
          <p:nvPr/>
        </p:nvCxnSpPr>
        <p:spPr>
          <a:xfrm>
            <a:off x="664206" y="2925603"/>
            <a:ext cx="810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5" name="직선 연결선 14"/>
          <p:cNvCxnSpPr/>
          <p:nvPr/>
        </p:nvCxnSpPr>
        <p:spPr>
          <a:xfrm>
            <a:off x="664206" y="3501667"/>
            <a:ext cx="810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6" name="직선 연결선 15"/>
          <p:cNvCxnSpPr/>
          <p:nvPr/>
        </p:nvCxnSpPr>
        <p:spPr>
          <a:xfrm>
            <a:off x="664206" y="4005723"/>
            <a:ext cx="810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8" name="직선 연결선 17"/>
          <p:cNvCxnSpPr/>
          <p:nvPr/>
        </p:nvCxnSpPr>
        <p:spPr>
          <a:xfrm>
            <a:off x="664206" y="4581787"/>
            <a:ext cx="810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9" name="직선 연결선 18"/>
          <p:cNvCxnSpPr/>
          <p:nvPr/>
        </p:nvCxnSpPr>
        <p:spPr>
          <a:xfrm>
            <a:off x="664206" y="5085843"/>
            <a:ext cx="810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20" name="직선 연결선 19"/>
          <p:cNvCxnSpPr/>
          <p:nvPr/>
        </p:nvCxnSpPr>
        <p:spPr>
          <a:xfrm>
            <a:off x="664206" y="5661907"/>
            <a:ext cx="810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21" name="직선 연결선 20"/>
          <p:cNvCxnSpPr/>
          <p:nvPr/>
        </p:nvCxnSpPr>
        <p:spPr>
          <a:xfrm>
            <a:off x="664206" y="6174557"/>
            <a:ext cx="810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120767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uiExpand="1" build="p"/>
      <p:bldP spid="11" grpId="1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143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평가 </a:t>
            </a:r>
            <a:endParaRPr lang="ko-KR" altLang="en-US" sz="2400" b="1" dirty="0">
              <a:effectLst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691680" y="188639"/>
            <a:ext cx="5544616" cy="72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en-US" altLang="ko-KR" sz="3200" b="1" spc="-100" dirty="0" smtClean="0">
                <a:effectLst/>
                <a:latin typeface="+mj-ea"/>
                <a:ea typeface="+mj-ea"/>
              </a:rPr>
              <a:t>Ⅰ. </a:t>
            </a:r>
            <a:r>
              <a:rPr kumimoji="0" lang="ko-KR" altLang="en-US" sz="3200" b="1" dirty="0" smtClean="0">
                <a:effectLst/>
                <a:latin typeface="+mj-ea"/>
                <a:ea typeface="+mj-ea"/>
              </a:rPr>
              <a:t>빅데이터와 </a:t>
            </a:r>
            <a:r>
              <a:rPr kumimoji="0" lang="en-US" altLang="ko-KR" sz="3200" b="1" dirty="0" smtClean="0">
                <a:effectLst/>
                <a:latin typeface="+mj-ea"/>
                <a:ea typeface="+mj-ea"/>
              </a:rPr>
              <a:t>4</a:t>
            </a:r>
            <a:r>
              <a:rPr kumimoji="0" lang="ko-KR" altLang="en-US" sz="3200" b="1" dirty="0">
                <a:effectLst/>
                <a:latin typeface="+mj-ea"/>
                <a:ea typeface="+mj-ea"/>
              </a:rPr>
              <a:t>차 산업혁명</a:t>
            </a:r>
            <a:endParaRPr kumimoji="0" lang="en-US" altLang="ko-KR" sz="3200" b="1" dirty="0">
              <a:effectLst/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85272" y="1340768"/>
            <a:ext cx="774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b="1" smtClean="0">
                <a:solidFill>
                  <a:srgbClr val="366F82"/>
                </a:solidFill>
                <a:effectLst/>
                <a:latin typeface="+mn-ea"/>
                <a:ea typeface="+mn-ea"/>
              </a:rPr>
              <a:t>05.</a:t>
            </a:r>
            <a:r>
              <a:rPr lang="en-US" altLang="ko-KR" sz="3200" b="1" smtClean="0">
                <a:effectLst/>
                <a:latin typeface="+mn-ea"/>
                <a:ea typeface="+mn-ea"/>
              </a:rPr>
              <a:t> </a:t>
            </a:r>
            <a:r>
              <a:rPr lang="en-US" altLang="ko-KR" sz="3200" b="1" spc="-130" smtClean="0">
                <a:effectLst/>
                <a:latin typeface="+mn-ea"/>
                <a:ea typeface="+mn-ea"/>
              </a:rPr>
              <a:t>4</a:t>
            </a:r>
            <a:r>
              <a:rPr lang="ko-KR" altLang="en-US" sz="3200" b="1" spc="-130" smtClean="0">
                <a:effectLst/>
                <a:latin typeface="+mn-ea"/>
                <a:ea typeface="+mn-ea"/>
              </a:rPr>
              <a:t>차 산업혁명 핵심 기술 중 물리학 기술</a:t>
            </a:r>
            <a:r>
              <a:rPr lang="ko-KR" altLang="en-US" sz="3200" b="1" smtClean="0">
                <a:effectLst/>
                <a:latin typeface="+mn-ea"/>
                <a:ea typeface="+mn-ea"/>
              </a:rPr>
              <a:t>에 대해 서술하시오</a:t>
            </a:r>
            <a:r>
              <a:rPr lang="en-US" altLang="ko-KR" sz="3200" b="1" smtClean="0">
                <a:effectLst/>
                <a:latin typeface="+mn-ea"/>
                <a:ea typeface="+mn-ea"/>
              </a:rPr>
              <a:t>.</a:t>
            </a:r>
            <a:endParaRPr lang="ko-KR" altLang="en-US" sz="3200" b="1" dirty="0">
              <a:effectLst/>
              <a:latin typeface="+mn-ea"/>
              <a:ea typeface="+mn-ea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7812488" y="6309360"/>
            <a:ext cx="1152000" cy="360000"/>
          </a:xfrm>
          <a:prstGeom prst="round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b="1" kern="0" dirty="0">
                <a:solidFill>
                  <a:prstClr val="white"/>
                </a:solidFill>
                <a:effectLst/>
                <a:latin typeface="맑은 고딕"/>
                <a:ea typeface="맑은 고딕"/>
              </a:rPr>
              <a:t>정답보기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467544" y="2410116"/>
            <a:ext cx="8280000" cy="2657138"/>
          </a:xfrm>
          <a:prstGeom prst="rect">
            <a:avLst/>
          </a:prstGeom>
        </p:spPr>
        <p:txBody>
          <a:bodyPr wrap="square" lIns="36000" rIns="36000" anchor="t">
            <a:spAutoFit/>
          </a:bodyPr>
          <a:lstStyle/>
          <a:p>
            <a:pPr>
              <a:lnSpc>
                <a:spcPts val="4000"/>
              </a:lnSpc>
            </a:pPr>
            <a:r>
              <a:rPr kumimoji="0" lang="ko-KR" altLang="en-US" sz="3000" b="1" spc="-10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무인 </a:t>
            </a:r>
            <a:r>
              <a:rPr kumimoji="0" lang="ko-KR" altLang="en-US" sz="3000" b="1" spc="-10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운송 </a:t>
            </a:r>
            <a:r>
              <a:rPr kumimoji="0" lang="ko-KR" altLang="en-US" sz="3000" b="1" spc="-10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수단 </a:t>
            </a:r>
            <a:r>
              <a:rPr kumimoji="0" lang="en-US" altLang="ko-KR" sz="3000" b="1" spc="-10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kumimoji="0" lang="ko-KR" altLang="en-US" sz="3000" b="1" spc="-10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다양한 무인 운송 수단은 </a:t>
            </a:r>
            <a:r>
              <a:rPr kumimoji="0" lang="ko-KR" altLang="en-US" sz="3000" b="1" spc="-10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자율 </a:t>
            </a:r>
            <a:r>
              <a:rPr kumimoji="0" lang="ko-KR" altLang="en-US" sz="3000" b="1" spc="-10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kumimoji="0" lang="ko-KR" altLang="en-US" sz="3000" b="1" spc="-8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행차 </a:t>
            </a:r>
            <a:r>
              <a:rPr kumimoji="0" lang="ko-KR" altLang="en-US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외에 트럭</a:t>
            </a:r>
            <a:r>
              <a:rPr kumimoji="0" lang="en-US" altLang="ko-KR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보트</a:t>
            </a:r>
            <a:r>
              <a:rPr kumimoji="0" lang="en-US" altLang="ko-KR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드론</a:t>
            </a:r>
            <a:r>
              <a:rPr kumimoji="0" lang="en-US" altLang="ko-KR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항공기 </a:t>
            </a:r>
            <a:r>
              <a:rPr kumimoji="0" lang="ko-KR" altLang="en-US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등 </a:t>
            </a:r>
            <a:r>
              <a:rPr kumimoji="0" lang="ko-KR" altLang="en-US" sz="3000" b="1" spc="-8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육해공에서도 </a:t>
            </a:r>
            <a:r>
              <a:rPr kumimoji="0" lang="ko-KR" altLang="en-US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등장한다</a:t>
            </a:r>
            <a:r>
              <a:rPr kumimoji="0" lang="en-US" altLang="ko-KR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kumimoji="0" lang="ko-KR" altLang="en-US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더욱 민감한 센서 기술</a:t>
            </a:r>
            <a:r>
              <a:rPr kumimoji="0" lang="en-US" altLang="ko-KR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</a:t>
            </a:r>
            <a:r>
              <a:rPr kumimoji="0" lang="en-US" altLang="ko-KR" sz="3000" b="1" spc="-8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3000" b="1" spc="-8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빅</a:t>
            </a:r>
            <a:r>
              <a:rPr kumimoji="0" lang="ko-KR" altLang="en-US" sz="3000" b="1" spc="-7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데이터 </a:t>
            </a:r>
            <a:r>
              <a:rPr kumimoji="0" lang="ko-KR" altLang="en-US" sz="3000" b="1" spc="-7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기술의 발달로 기계 능력은 더욱 정교해지 고 빠른 속도로 향상되고 있다</a:t>
            </a:r>
            <a:r>
              <a:rPr kumimoji="0" lang="en-US" altLang="ko-KR" sz="3000" b="1" spc="-7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kumimoji="0" lang="ko-KR" altLang="en-US" sz="3000" b="1" spc="-70" dirty="0">
              <a:solidFill>
                <a:srgbClr val="C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467544" y="2925603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1" name="직선 연결선 10"/>
          <p:cNvCxnSpPr/>
          <p:nvPr/>
        </p:nvCxnSpPr>
        <p:spPr>
          <a:xfrm>
            <a:off x="467544" y="3445492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2" name="직선 연결선 11"/>
          <p:cNvCxnSpPr/>
          <p:nvPr/>
        </p:nvCxnSpPr>
        <p:spPr>
          <a:xfrm>
            <a:off x="467544" y="3965381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3" name="직선 연결선 12"/>
          <p:cNvCxnSpPr/>
          <p:nvPr/>
        </p:nvCxnSpPr>
        <p:spPr>
          <a:xfrm>
            <a:off x="467544" y="4485270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4" name="직선 연결선 13"/>
          <p:cNvCxnSpPr/>
          <p:nvPr/>
        </p:nvCxnSpPr>
        <p:spPr>
          <a:xfrm>
            <a:off x="467544" y="5005158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198214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143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평가 </a:t>
            </a:r>
            <a:endParaRPr lang="ko-KR" altLang="en-US" sz="2400" b="1" dirty="0">
              <a:effectLst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691680" y="188639"/>
            <a:ext cx="5544616" cy="72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en-US" altLang="ko-KR" sz="3200" b="1" spc="-100" dirty="0" smtClean="0">
                <a:effectLst/>
                <a:latin typeface="+mj-ea"/>
                <a:ea typeface="+mj-ea"/>
              </a:rPr>
              <a:t>Ⅰ. </a:t>
            </a:r>
            <a:r>
              <a:rPr kumimoji="0" lang="ko-KR" altLang="en-US" sz="3200" b="1" dirty="0" smtClean="0">
                <a:effectLst/>
                <a:latin typeface="+mj-ea"/>
                <a:ea typeface="+mj-ea"/>
              </a:rPr>
              <a:t>빅데이터와 </a:t>
            </a:r>
            <a:r>
              <a:rPr kumimoji="0" lang="en-US" altLang="ko-KR" sz="3200" b="1" dirty="0" smtClean="0">
                <a:effectLst/>
                <a:latin typeface="+mj-ea"/>
                <a:ea typeface="+mj-ea"/>
              </a:rPr>
              <a:t>4</a:t>
            </a:r>
            <a:r>
              <a:rPr kumimoji="0" lang="ko-KR" altLang="en-US" sz="3200" b="1" dirty="0">
                <a:effectLst/>
                <a:latin typeface="+mj-ea"/>
                <a:ea typeface="+mj-ea"/>
              </a:rPr>
              <a:t>차 산업혁명</a:t>
            </a:r>
            <a:endParaRPr kumimoji="0" lang="en-US" altLang="ko-KR" sz="3200" b="1" dirty="0">
              <a:effectLst/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85272" y="1340768"/>
            <a:ext cx="774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b="1" smtClean="0">
                <a:solidFill>
                  <a:srgbClr val="366F82"/>
                </a:solidFill>
                <a:effectLst/>
                <a:latin typeface="+mn-ea"/>
                <a:ea typeface="+mn-ea"/>
              </a:rPr>
              <a:t>05.</a:t>
            </a:r>
            <a:r>
              <a:rPr lang="en-US" altLang="ko-KR" sz="3200" b="1" smtClean="0">
                <a:effectLst/>
                <a:latin typeface="+mn-ea"/>
                <a:ea typeface="+mn-ea"/>
              </a:rPr>
              <a:t> </a:t>
            </a:r>
            <a:r>
              <a:rPr lang="en-US" altLang="ko-KR" sz="3200" b="1" spc="-130" smtClean="0">
                <a:effectLst/>
                <a:latin typeface="+mn-ea"/>
                <a:ea typeface="+mn-ea"/>
              </a:rPr>
              <a:t>4</a:t>
            </a:r>
            <a:r>
              <a:rPr lang="ko-KR" altLang="en-US" sz="3200" b="1" spc="-130" smtClean="0">
                <a:effectLst/>
                <a:latin typeface="+mn-ea"/>
                <a:ea typeface="+mn-ea"/>
              </a:rPr>
              <a:t>차 산업혁명 핵심 기술 중 물리학 기술</a:t>
            </a:r>
            <a:r>
              <a:rPr lang="ko-KR" altLang="en-US" sz="3200" b="1" smtClean="0">
                <a:effectLst/>
                <a:latin typeface="+mn-ea"/>
                <a:ea typeface="+mn-ea"/>
              </a:rPr>
              <a:t>에 대해 서술하시오</a:t>
            </a:r>
            <a:r>
              <a:rPr lang="en-US" altLang="ko-KR" sz="3200" b="1" smtClean="0">
                <a:effectLst/>
                <a:latin typeface="+mn-ea"/>
                <a:ea typeface="+mn-ea"/>
              </a:rPr>
              <a:t>.</a:t>
            </a:r>
            <a:endParaRPr lang="ko-KR" altLang="en-US" sz="3200" b="1" dirty="0">
              <a:effectLst/>
              <a:latin typeface="+mn-ea"/>
              <a:ea typeface="+mn-ea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7812488" y="6309360"/>
            <a:ext cx="1152000" cy="360000"/>
          </a:xfrm>
          <a:prstGeom prst="round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b="1" kern="0" dirty="0">
                <a:solidFill>
                  <a:prstClr val="white"/>
                </a:solidFill>
                <a:effectLst/>
                <a:latin typeface="맑은 고딕"/>
                <a:ea typeface="맑은 고딕"/>
              </a:rPr>
              <a:t>정답보기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467544" y="2410116"/>
            <a:ext cx="8280000" cy="2657138"/>
          </a:xfrm>
          <a:prstGeom prst="rect">
            <a:avLst/>
          </a:prstGeom>
        </p:spPr>
        <p:txBody>
          <a:bodyPr wrap="square" lIns="36000" rIns="36000" anchor="t">
            <a:spAutoFit/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5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3D </a:t>
            </a:r>
            <a:r>
              <a:rPr kumimoji="0" lang="ko-KR" altLang="en-US" sz="3000" b="1" spc="-5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프린팅 </a:t>
            </a:r>
            <a:r>
              <a:rPr kumimoji="0" lang="en-US" altLang="ko-KR" sz="3000" b="1" spc="-5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kumimoji="0" lang="en-US" altLang="ko-KR" sz="3000" b="1" spc="-5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3D </a:t>
            </a:r>
            <a:r>
              <a:rPr kumimoji="0" lang="ko-KR" altLang="en-US" sz="3000" b="1" spc="-5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프린팅은 </a:t>
            </a:r>
            <a:r>
              <a:rPr kumimoji="0" lang="en-US" altLang="ko-KR" sz="3000" b="1" spc="-5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kumimoji="0" lang="ko-KR" altLang="en-US" sz="3000" b="1" spc="-5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차원 입체물을 만들어</a:t>
            </a:r>
            <a:r>
              <a:rPr kumimoji="0" lang="ko-KR" altLang="en-US" sz="3000" b="1" spc="-10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3000" b="1" spc="-6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내는 프린터로</a:t>
            </a:r>
            <a:r>
              <a:rPr kumimoji="0" lang="en-US" altLang="ko-KR" sz="3000" b="1" spc="-6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3000" b="1" spc="-6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입체적으로 형성된 디지털 설계도</a:t>
            </a:r>
            <a:r>
              <a:rPr kumimoji="0" lang="ko-KR" altLang="en-US" sz="3000" b="1" spc="-10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3000" b="1" spc="-11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나 모델에 기초하여 원료를 층층이 쌓아 </a:t>
            </a:r>
            <a:r>
              <a:rPr kumimoji="0" lang="ko-KR" altLang="en-US" sz="3000" b="1" spc="-11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물체를 </a:t>
            </a:r>
            <a:r>
              <a:rPr kumimoji="0" lang="ko-KR" altLang="en-US" sz="3000" b="1" spc="-11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만</a:t>
            </a:r>
            <a:r>
              <a:rPr kumimoji="0" lang="ko-KR" altLang="en-US" sz="3000" b="1" spc="-13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드는 </a:t>
            </a:r>
            <a:r>
              <a:rPr kumimoji="0" lang="ko-KR" altLang="en-US" sz="3000" b="1" spc="-13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기술이다</a:t>
            </a:r>
            <a:r>
              <a:rPr kumimoji="0" lang="en-US" altLang="ko-KR" sz="3000" b="1" spc="-13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kumimoji="0" lang="ko-KR" altLang="en-US" sz="3000" b="1" spc="-13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입체 형태를 만드는 방식에 </a:t>
            </a:r>
            <a:r>
              <a:rPr kumimoji="0" lang="ko-KR" altLang="en-US" sz="3000" b="1" spc="-13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따라 </a:t>
            </a:r>
            <a:r>
              <a:rPr kumimoji="0" lang="ko-KR" altLang="en-US" sz="3000" b="1" spc="-13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크</a:t>
            </a:r>
            <a:r>
              <a:rPr kumimoji="0" lang="ko-KR" altLang="en-US" sz="3000" b="1" spc="-10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게 </a:t>
            </a:r>
            <a:r>
              <a:rPr kumimoji="0" lang="ko-KR" altLang="en-US" sz="3000" b="1" spc="-10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적층형과 절삭형으로 나눌 </a:t>
            </a:r>
            <a:r>
              <a:rPr kumimoji="0" lang="ko-KR" altLang="en-US" sz="3000" b="1" spc="-10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 </a:t>
            </a:r>
            <a:r>
              <a:rPr kumimoji="0" lang="ko-KR" altLang="en-US" sz="3000" b="1" spc="-10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있다</a:t>
            </a:r>
            <a:r>
              <a:rPr kumimoji="0" lang="en-US" altLang="ko-KR" sz="3000" b="1" spc="-10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ko-KR" altLang="en-US" sz="3000" b="1" spc="-100" dirty="0">
              <a:solidFill>
                <a:srgbClr val="C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467544" y="2925603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1" name="직선 연결선 10"/>
          <p:cNvCxnSpPr/>
          <p:nvPr/>
        </p:nvCxnSpPr>
        <p:spPr>
          <a:xfrm>
            <a:off x="467544" y="3445492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2" name="직선 연결선 11"/>
          <p:cNvCxnSpPr/>
          <p:nvPr/>
        </p:nvCxnSpPr>
        <p:spPr>
          <a:xfrm>
            <a:off x="467544" y="3965381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3" name="직선 연결선 12"/>
          <p:cNvCxnSpPr/>
          <p:nvPr/>
        </p:nvCxnSpPr>
        <p:spPr>
          <a:xfrm>
            <a:off x="467544" y="4485270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4" name="직선 연결선 13"/>
          <p:cNvCxnSpPr/>
          <p:nvPr/>
        </p:nvCxnSpPr>
        <p:spPr>
          <a:xfrm>
            <a:off x="467544" y="5005158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150863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143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대단원 평가 </a:t>
            </a:r>
            <a:endParaRPr lang="ko-KR" altLang="en-US" sz="2400" b="1" dirty="0">
              <a:effectLst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691680" y="188639"/>
            <a:ext cx="5544616" cy="72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en-US" altLang="ko-KR" sz="3200" b="1" spc="-100" dirty="0" smtClean="0">
                <a:effectLst/>
                <a:latin typeface="+mj-ea"/>
                <a:ea typeface="+mj-ea"/>
              </a:rPr>
              <a:t>Ⅰ. </a:t>
            </a:r>
            <a:r>
              <a:rPr kumimoji="0" lang="ko-KR" altLang="en-US" sz="3200" b="1" dirty="0" smtClean="0">
                <a:effectLst/>
                <a:latin typeface="+mj-ea"/>
                <a:ea typeface="+mj-ea"/>
              </a:rPr>
              <a:t>빅데이터와 </a:t>
            </a:r>
            <a:r>
              <a:rPr kumimoji="0" lang="en-US" altLang="ko-KR" sz="3200" b="1" dirty="0" smtClean="0">
                <a:effectLst/>
                <a:latin typeface="+mj-ea"/>
                <a:ea typeface="+mj-ea"/>
              </a:rPr>
              <a:t>4</a:t>
            </a:r>
            <a:r>
              <a:rPr kumimoji="0" lang="ko-KR" altLang="en-US" sz="3200" b="1" dirty="0">
                <a:effectLst/>
                <a:latin typeface="+mj-ea"/>
                <a:ea typeface="+mj-ea"/>
              </a:rPr>
              <a:t>차 산업혁명</a:t>
            </a:r>
            <a:endParaRPr kumimoji="0" lang="en-US" altLang="ko-KR" sz="3200" b="1" dirty="0">
              <a:effectLst/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85272" y="1340768"/>
            <a:ext cx="774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b="1" smtClean="0">
                <a:solidFill>
                  <a:srgbClr val="366F82"/>
                </a:solidFill>
                <a:effectLst/>
                <a:latin typeface="+mn-ea"/>
                <a:ea typeface="+mn-ea"/>
              </a:rPr>
              <a:t>05.</a:t>
            </a:r>
            <a:r>
              <a:rPr lang="en-US" altLang="ko-KR" sz="3200" b="1" smtClean="0">
                <a:effectLst/>
                <a:latin typeface="+mn-ea"/>
                <a:ea typeface="+mn-ea"/>
              </a:rPr>
              <a:t> </a:t>
            </a:r>
            <a:r>
              <a:rPr lang="en-US" altLang="ko-KR" sz="3200" b="1" spc="-130" smtClean="0">
                <a:effectLst/>
                <a:latin typeface="+mn-ea"/>
                <a:ea typeface="+mn-ea"/>
              </a:rPr>
              <a:t>4</a:t>
            </a:r>
            <a:r>
              <a:rPr lang="ko-KR" altLang="en-US" sz="3200" b="1" spc="-130" smtClean="0">
                <a:effectLst/>
                <a:latin typeface="+mn-ea"/>
                <a:ea typeface="+mn-ea"/>
              </a:rPr>
              <a:t>차 산업혁명 핵심 기술 중 물리학 기술</a:t>
            </a:r>
            <a:r>
              <a:rPr lang="ko-KR" altLang="en-US" sz="3200" b="1" smtClean="0">
                <a:effectLst/>
                <a:latin typeface="+mn-ea"/>
                <a:ea typeface="+mn-ea"/>
              </a:rPr>
              <a:t>에 대해 서술하시오</a:t>
            </a:r>
            <a:r>
              <a:rPr lang="en-US" altLang="ko-KR" sz="3200" b="1" smtClean="0">
                <a:effectLst/>
                <a:latin typeface="+mn-ea"/>
                <a:ea typeface="+mn-ea"/>
              </a:rPr>
              <a:t>.</a:t>
            </a:r>
            <a:endParaRPr lang="ko-KR" altLang="en-US" sz="3200" b="1" dirty="0">
              <a:effectLst/>
              <a:latin typeface="+mn-ea"/>
              <a:ea typeface="+mn-ea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7812488" y="6309360"/>
            <a:ext cx="1152000" cy="360000"/>
          </a:xfrm>
          <a:prstGeom prst="round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b="1" kern="0" dirty="0">
                <a:solidFill>
                  <a:prstClr val="white"/>
                </a:solidFill>
                <a:effectLst/>
                <a:latin typeface="맑은 고딕"/>
                <a:ea typeface="맑은 고딕"/>
              </a:rPr>
              <a:t>정답보기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467544" y="2410116"/>
            <a:ext cx="8280000" cy="3683060"/>
          </a:xfrm>
          <a:prstGeom prst="rect">
            <a:avLst/>
          </a:prstGeom>
        </p:spPr>
        <p:txBody>
          <a:bodyPr wrap="square" lIns="36000" rIns="36000" anchor="t">
            <a:spAutoFit/>
          </a:bodyPr>
          <a:lstStyle/>
          <a:p>
            <a:pPr>
              <a:lnSpc>
                <a:spcPts val="4000"/>
              </a:lnSpc>
            </a:pPr>
            <a:r>
              <a:rPr kumimoji="0" lang="ko-KR" altLang="en-US" sz="3000" b="1" spc="-6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첨단 </a:t>
            </a:r>
            <a:r>
              <a:rPr kumimoji="0" lang="ko-KR" altLang="en-US" sz="3000" b="1" spc="-6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로봇 </a:t>
            </a:r>
            <a:r>
              <a:rPr kumimoji="0" lang="ko-KR" altLang="en-US" sz="3000" b="1" spc="-6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공학 </a:t>
            </a:r>
            <a:r>
              <a:rPr kumimoji="0" lang="en-US" altLang="ko-KR" sz="3000" b="1" spc="-6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kumimoji="0" lang="ko-KR" altLang="en-US" sz="3000" b="1" spc="-6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로봇은 인간과 유사한 </a:t>
            </a:r>
            <a:r>
              <a:rPr kumimoji="0" lang="ko-KR" altLang="en-US" sz="3000" b="1" spc="-6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모습과 </a:t>
            </a:r>
            <a:r>
              <a:rPr kumimoji="0" lang="ko-KR" altLang="en-US" sz="3000" b="1" spc="-6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보</a:t>
            </a:r>
            <a:r>
              <a:rPr kumimoji="0" lang="ko-KR" altLang="en-US" sz="3000" b="1" spc="-7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유한 </a:t>
            </a:r>
            <a:r>
              <a:rPr kumimoji="0" lang="ko-KR" altLang="en-US" sz="3000" b="1" spc="-7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능력으로 스스로 주어진 일을 수행하는 기계</a:t>
            </a:r>
            <a:r>
              <a:rPr kumimoji="0" lang="ko-KR" altLang="en-US" sz="3000" b="1" spc="-2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를 말한다</a:t>
            </a:r>
            <a:r>
              <a:rPr kumimoji="0" lang="en-US" altLang="ko-KR" sz="3000" b="1" spc="-2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kumimoji="0" lang="ko-KR" altLang="en-US" sz="3000" b="1" spc="-2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역할은 얼마 전까지만 해도 자</a:t>
            </a:r>
            <a:r>
              <a:rPr kumimoji="0" lang="ko-KR" altLang="en-US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동차 생산 등 특정 산업의 업무 수행에 </a:t>
            </a:r>
            <a:r>
              <a:rPr kumimoji="0" lang="ko-KR" altLang="en-US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국한되어</a:t>
            </a:r>
            <a:r>
              <a:rPr kumimoji="0" lang="ko-KR" altLang="en-US" sz="3000" b="1" spc="-5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3000" b="1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있었으나</a:t>
            </a:r>
            <a:r>
              <a:rPr kumimoji="0" lang="en-US" altLang="ko-KR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오늘날에는 가사</a:t>
            </a:r>
            <a:r>
              <a:rPr kumimoji="0" lang="en-US" altLang="ko-KR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kumimoji="0" lang="ko-KR" altLang="en-US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의료</a:t>
            </a:r>
            <a:r>
              <a:rPr kumimoji="0" lang="en-US" altLang="ko-KR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kumimoji="0" lang="ko-KR" altLang="en-US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농경</a:t>
            </a:r>
            <a:r>
              <a:rPr kumimoji="0" lang="en-US" altLang="ko-KR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kumimoji="0" lang="ko-KR" altLang="en-US" sz="3000" b="1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금융 등 폭</a:t>
            </a:r>
            <a:r>
              <a:rPr kumimoji="0" lang="ko-KR" altLang="en-US" sz="3000" b="1" spc="-7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넓은 업무 수행이 가능할 만큼 활용도가 </a:t>
            </a:r>
            <a:r>
              <a:rPr kumimoji="0" lang="ko-KR" altLang="en-US" sz="3000" b="1" spc="-7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높아지고</a:t>
            </a:r>
            <a:r>
              <a:rPr kumimoji="0" lang="ko-KR" altLang="en-US" sz="3000" b="1" spc="-5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3000" b="1" spc="-5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있다</a:t>
            </a:r>
            <a:r>
              <a:rPr kumimoji="0" lang="en-US" altLang="ko-KR" sz="3000" b="1" spc="-50" smtClean="0">
                <a:solidFill>
                  <a:srgbClr val="C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ko-KR" altLang="en-US" sz="3000" b="1" spc="-50" dirty="0">
              <a:solidFill>
                <a:srgbClr val="C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467544" y="2925603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1" name="직선 연결선 10"/>
          <p:cNvCxnSpPr/>
          <p:nvPr/>
        </p:nvCxnSpPr>
        <p:spPr>
          <a:xfrm>
            <a:off x="467544" y="3445492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2" name="직선 연결선 11"/>
          <p:cNvCxnSpPr/>
          <p:nvPr/>
        </p:nvCxnSpPr>
        <p:spPr>
          <a:xfrm>
            <a:off x="467544" y="3965381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3" name="직선 연결선 12"/>
          <p:cNvCxnSpPr/>
          <p:nvPr/>
        </p:nvCxnSpPr>
        <p:spPr>
          <a:xfrm>
            <a:off x="467544" y="4485270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4" name="직선 연결선 13"/>
          <p:cNvCxnSpPr/>
          <p:nvPr/>
        </p:nvCxnSpPr>
        <p:spPr>
          <a:xfrm>
            <a:off x="467544" y="5005158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6" name="직선 연결선 15"/>
          <p:cNvCxnSpPr/>
          <p:nvPr/>
        </p:nvCxnSpPr>
        <p:spPr>
          <a:xfrm>
            <a:off x="467544" y="5517232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8" name="직선 연결선 17"/>
          <p:cNvCxnSpPr/>
          <p:nvPr/>
        </p:nvCxnSpPr>
        <p:spPr>
          <a:xfrm>
            <a:off x="467544" y="6037120"/>
            <a:ext cx="828000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138355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224861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생각 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349904" y="970440"/>
            <a:ext cx="8460000" cy="4500000"/>
          </a:xfrm>
          <a:prstGeom prst="roundRect">
            <a:avLst>
              <a:gd name="adj" fmla="val 511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tIns="0" bIns="36000" anchor="ctr"/>
          <a:lstStyle/>
          <a:p>
            <a:pPr lvl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4</a:t>
            </a:r>
            <a:r>
              <a:rPr kumimoji="0" lang="ko-KR" altLang="en-US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차 산업혁명 시대 </a:t>
            </a:r>
            <a:r>
              <a:rPr kumimoji="0" lang="en-US" altLang="ko-KR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‘</a:t>
            </a:r>
            <a:r>
              <a:rPr kumimoji="0" lang="ko-KR" altLang="en-US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뜰 직업</a:t>
            </a:r>
            <a:r>
              <a:rPr kumimoji="0" lang="en-US" altLang="ko-KR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’ VS ‘</a:t>
            </a:r>
            <a:r>
              <a:rPr kumimoji="0" lang="ko-KR" altLang="en-US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질</a:t>
            </a:r>
            <a:r>
              <a:rPr kumimoji="0" lang="en-US" altLang="ko-KR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직업</a:t>
            </a:r>
            <a:r>
              <a:rPr kumimoji="0" lang="en-US" altLang="ko-KR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’</a:t>
            </a:r>
            <a:r>
              <a:rPr kumimoji="0" lang="ko-KR" altLang="en-US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endParaRPr kumimoji="0" lang="en-US" altLang="ko-KR" sz="3000" b="1" dirty="0" smtClean="0">
              <a:solidFill>
                <a:schemeClr val="accent5"/>
              </a:solidFill>
              <a:effectLst/>
              <a:latin typeface="+mj-ea"/>
              <a:ea typeface="+mj-ea"/>
              <a:cs typeface="함초롬바탕" panose="02030604000101010101" pitchFamily="18" charset="-127"/>
            </a:endParaRPr>
          </a:p>
          <a:p>
            <a:pPr algn="just">
              <a:spcBef>
                <a:spcPts val="0"/>
              </a:spcBef>
            </a:pPr>
            <a:r>
              <a:rPr kumimoji="0" lang="ko-KR" altLang="en-US" sz="2400" spc="-90" smtClean="0">
                <a:solidFill>
                  <a:schemeClr val="tx1"/>
                </a:solidFill>
                <a:effectLst/>
                <a:latin typeface="+mn-ea"/>
              </a:rPr>
              <a:t>‘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로봇 한 대당 평균 실직자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6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명’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. 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지난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3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월 미국 </a:t>
            </a:r>
            <a:r>
              <a:rPr kumimoji="0" lang="ko-KR" altLang="en-US" sz="2400" spc="-90" smtClean="0">
                <a:solidFill>
                  <a:schemeClr val="tx1"/>
                </a:solidFill>
                <a:effectLst/>
                <a:latin typeface="+mn-ea"/>
              </a:rPr>
              <a:t>국가경제분석국</a:t>
            </a:r>
            <a:r>
              <a:rPr kumimoji="0" lang="en-US" altLang="ko-KR" sz="2400" spc="-100" smtClean="0">
                <a:solidFill>
                  <a:schemeClr val="tx1"/>
                </a:solidFill>
                <a:effectLst/>
                <a:latin typeface="+mn-ea"/>
              </a:rPr>
              <a:t>(</a:t>
            </a:r>
            <a:r>
              <a:rPr kumimoji="0" lang="en-US" altLang="ko-KR" sz="2400" spc="-100">
                <a:solidFill>
                  <a:schemeClr val="tx1"/>
                </a:solidFill>
                <a:effectLst/>
                <a:latin typeface="+mn-ea"/>
              </a:rPr>
              <a:t>NBER)</a:t>
            </a:r>
            <a:r>
              <a:rPr kumimoji="0" lang="ko-KR" altLang="en-US" sz="2400" spc="-100">
                <a:solidFill>
                  <a:schemeClr val="tx1"/>
                </a:solidFill>
                <a:effectLst/>
                <a:latin typeface="+mn-ea"/>
              </a:rPr>
              <a:t>에서 펴낸 ‘</a:t>
            </a:r>
            <a:r>
              <a:rPr kumimoji="0" lang="ko-KR" altLang="en-US" sz="2400" spc="-100" smtClean="0">
                <a:solidFill>
                  <a:schemeClr val="tx1"/>
                </a:solidFill>
                <a:effectLst/>
                <a:latin typeface="+mn-ea"/>
              </a:rPr>
              <a:t>로봇과 </a:t>
            </a:r>
            <a:r>
              <a:rPr kumimoji="0" lang="ko-KR" altLang="en-US" sz="2400" spc="-100">
                <a:solidFill>
                  <a:schemeClr val="tx1"/>
                </a:solidFill>
                <a:effectLst/>
                <a:latin typeface="+mn-ea"/>
              </a:rPr>
              <a:t>일자리’에 대한 보고서의 내용이다</a:t>
            </a:r>
            <a:r>
              <a:rPr kumimoji="0" lang="en-US" altLang="ko-KR" sz="2400" spc="-100">
                <a:solidFill>
                  <a:schemeClr val="tx1"/>
                </a:solidFill>
                <a:effectLst/>
                <a:latin typeface="+mn-ea"/>
              </a:rPr>
              <a:t>. </a:t>
            </a:r>
            <a:r>
              <a:rPr kumimoji="0" lang="ko-KR" altLang="en-US" sz="2400" spc="-100">
                <a:solidFill>
                  <a:schemeClr val="tx1"/>
                </a:solidFill>
                <a:effectLst/>
                <a:latin typeface="+mn-ea"/>
              </a:rPr>
              <a:t>이 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보고서에 따르면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1990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년부터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2007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년까지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18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년 동안 미국 시장에서 로봇으로 인해 없어진 일자리는 총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6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만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7000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여 개에 달한다</a:t>
            </a:r>
            <a:r>
              <a:rPr kumimoji="0" lang="en-US" altLang="ko-KR" sz="2400" spc="-90" smtClean="0">
                <a:solidFill>
                  <a:schemeClr val="tx1"/>
                </a:solidFill>
                <a:effectLst/>
                <a:latin typeface="+mn-ea"/>
              </a:rPr>
              <a:t>. </a:t>
            </a:r>
            <a:r>
              <a:rPr kumimoji="0" lang="ko-KR" altLang="en-US" sz="2400" spc="-90" smtClean="0">
                <a:solidFill>
                  <a:schemeClr val="tx1"/>
                </a:solidFill>
                <a:effectLst/>
                <a:latin typeface="+mn-ea"/>
              </a:rPr>
              <a:t>지금과 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같은 속도로 자동화가 </a:t>
            </a:r>
            <a:r>
              <a:rPr kumimoji="0" lang="ko-KR" altLang="en-US" sz="2400" spc="-90" smtClean="0">
                <a:solidFill>
                  <a:schemeClr val="tx1"/>
                </a:solidFill>
                <a:effectLst/>
                <a:latin typeface="+mn-ea"/>
              </a:rPr>
              <a:t>지속된다면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2025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년까지 미국</a:t>
            </a:r>
            <a:r>
              <a:rPr kumimoji="0" lang="ko-KR" altLang="en-US" sz="2400" spc="-110">
                <a:solidFill>
                  <a:schemeClr val="tx1"/>
                </a:solidFill>
                <a:effectLst/>
                <a:latin typeface="+mn-ea"/>
              </a:rPr>
              <a:t>에서 사라지는 </a:t>
            </a:r>
            <a:r>
              <a:rPr kumimoji="0" lang="ko-KR" altLang="en-US" sz="2400" spc="-110" smtClean="0">
                <a:solidFill>
                  <a:schemeClr val="tx1"/>
                </a:solidFill>
                <a:effectLst/>
                <a:latin typeface="+mn-ea"/>
              </a:rPr>
              <a:t>일자리 </a:t>
            </a:r>
            <a:r>
              <a:rPr kumimoji="0" lang="ko-KR" altLang="en-US" sz="2400" spc="-110">
                <a:solidFill>
                  <a:schemeClr val="tx1"/>
                </a:solidFill>
                <a:effectLst/>
                <a:latin typeface="+mn-ea"/>
              </a:rPr>
              <a:t>수만 </a:t>
            </a:r>
            <a:r>
              <a:rPr kumimoji="0" lang="en-US" altLang="ko-KR" sz="2400" spc="-110">
                <a:solidFill>
                  <a:schemeClr val="tx1"/>
                </a:solidFill>
                <a:effectLst/>
                <a:latin typeface="+mn-ea"/>
              </a:rPr>
              <a:t>330</a:t>
            </a:r>
            <a:r>
              <a:rPr kumimoji="0" lang="ko-KR" altLang="en-US" sz="2400" spc="-110">
                <a:solidFill>
                  <a:schemeClr val="tx1"/>
                </a:solidFill>
                <a:effectLst/>
                <a:latin typeface="+mn-ea"/>
              </a:rPr>
              <a:t>만 개에서 </a:t>
            </a:r>
            <a:r>
              <a:rPr kumimoji="0" lang="en-US" altLang="ko-KR" sz="2400" spc="-110">
                <a:solidFill>
                  <a:schemeClr val="tx1"/>
                </a:solidFill>
                <a:effectLst/>
                <a:latin typeface="+mn-ea"/>
              </a:rPr>
              <a:t>610</a:t>
            </a:r>
            <a:r>
              <a:rPr kumimoji="0" lang="ko-KR" altLang="en-US" sz="2400" spc="-110">
                <a:solidFill>
                  <a:schemeClr val="tx1"/>
                </a:solidFill>
                <a:effectLst/>
                <a:latin typeface="+mn-ea"/>
              </a:rPr>
              <a:t>만 개로 </a:t>
            </a:r>
            <a:r>
              <a:rPr kumimoji="0" lang="ko-KR" altLang="en-US" sz="2400" spc="-110" smtClean="0">
                <a:solidFill>
                  <a:schemeClr val="tx1"/>
                </a:solidFill>
                <a:effectLst/>
                <a:latin typeface="+mn-ea"/>
              </a:rPr>
              <a:t>추산된다</a:t>
            </a:r>
            <a:r>
              <a:rPr kumimoji="0" lang="en-US" altLang="ko-KR" sz="2400" spc="-110">
                <a:solidFill>
                  <a:schemeClr val="tx1"/>
                </a:solidFill>
                <a:effectLst/>
                <a:latin typeface="+mn-ea"/>
              </a:rPr>
              <a:t>.</a:t>
            </a:r>
            <a:r>
              <a:rPr kumimoji="0" lang="en-US" altLang="ko-KR" sz="2400" spc="-100">
                <a:solidFill>
                  <a:schemeClr val="tx1"/>
                </a:solidFill>
                <a:effectLst/>
                <a:latin typeface="+mn-ea"/>
              </a:rPr>
              <a:t> </a:t>
            </a:r>
            <a:r>
              <a:rPr kumimoji="0" lang="ko-KR" altLang="en-US" sz="2400" spc="-150">
                <a:solidFill>
                  <a:schemeClr val="tx1"/>
                </a:solidFill>
                <a:effectLst/>
                <a:latin typeface="+mn-ea"/>
              </a:rPr>
              <a:t>로봇에 의해 실직자가 늘어나는 </a:t>
            </a:r>
            <a:r>
              <a:rPr kumimoji="0" lang="ko-KR" altLang="en-US" sz="2400" spc="-150" smtClean="0">
                <a:solidFill>
                  <a:schemeClr val="tx1"/>
                </a:solidFill>
                <a:effectLst/>
                <a:latin typeface="+mn-ea"/>
              </a:rPr>
              <a:t>현상은 </a:t>
            </a:r>
            <a:r>
              <a:rPr kumimoji="0" lang="ko-KR" altLang="en-US" sz="2400" spc="-150">
                <a:solidFill>
                  <a:schemeClr val="tx1"/>
                </a:solidFill>
                <a:effectLst/>
                <a:latin typeface="+mn-ea"/>
              </a:rPr>
              <a:t>더 이상 ‘예측’이 아닌 ‘현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실’이다</a:t>
            </a:r>
            <a:r>
              <a:rPr kumimoji="0" lang="en-US" altLang="ko-KR" sz="2400" spc="-120">
                <a:solidFill>
                  <a:schemeClr val="tx1"/>
                </a:solidFill>
                <a:effectLst/>
                <a:latin typeface="+mn-ea"/>
              </a:rPr>
              <a:t>. 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청년과 중</a:t>
            </a:r>
            <a:r>
              <a:rPr kumimoji="0" lang="en-US" altLang="ko-KR" sz="2400" spc="-120">
                <a:solidFill>
                  <a:schemeClr val="tx1"/>
                </a:solidFill>
                <a:effectLst/>
                <a:latin typeface="+mn-ea"/>
              </a:rPr>
              <a:t>·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장년 세대의 일자리 경쟁이 치열한 이 시점에</a:t>
            </a:r>
            <a:r>
              <a:rPr kumimoji="0" lang="ko-KR" altLang="en-US" sz="2400" spc="-100">
                <a:solidFill>
                  <a:schemeClr val="tx1"/>
                </a:solidFill>
                <a:effectLst/>
                <a:latin typeface="+mn-ea"/>
              </a:rPr>
              <a:t> 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‘로봇’</a:t>
            </a:r>
            <a:r>
              <a:rPr kumimoji="0" lang="ko-KR" altLang="en-US" sz="2400" spc="-120" smtClean="0">
                <a:solidFill>
                  <a:schemeClr val="tx1"/>
                </a:solidFill>
                <a:effectLst/>
                <a:latin typeface="+mn-ea"/>
              </a:rPr>
              <a:t>이라는 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강력한 경쟁자가 등장한 것이다</a:t>
            </a:r>
            <a:r>
              <a:rPr kumimoji="0" lang="en-US" altLang="ko-KR" sz="2400" spc="-120">
                <a:solidFill>
                  <a:schemeClr val="tx1"/>
                </a:solidFill>
                <a:effectLst/>
                <a:latin typeface="+mn-ea"/>
              </a:rPr>
              <a:t>. 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미래의 일자리</a:t>
            </a:r>
            <a:r>
              <a:rPr kumimoji="0" lang="en-US" altLang="ko-KR" sz="2400" spc="-120">
                <a:solidFill>
                  <a:schemeClr val="tx1"/>
                </a:solidFill>
                <a:effectLst/>
                <a:latin typeface="+mn-ea"/>
              </a:rPr>
              <a:t>, 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어</a:t>
            </a:r>
            <a:r>
              <a:rPr kumimoji="0" lang="ko-KR" altLang="en-US" sz="2400" spc="-100">
                <a:solidFill>
                  <a:schemeClr val="tx1"/>
                </a:solidFill>
                <a:effectLst/>
                <a:latin typeface="+mn-ea"/>
              </a:rPr>
              <a:t>떻게 준비해야 할까</a:t>
            </a:r>
            <a:r>
              <a:rPr kumimoji="0" lang="en-US" altLang="ko-KR" sz="2400" spc="-100">
                <a:solidFill>
                  <a:schemeClr val="tx1"/>
                </a:solidFill>
                <a:effectLst/>
                <a:latin typeface="+mn-ea"/>
              </a:rPr>
              <a:t>? </a:t>
            </a:r>
            <a:endParaRPr kumimoji="0" lang="ko-KR" altLang="en-US" sz="2400" spc="-100" dirty="0"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323528" y="5733257"/>
            <a:ext cx="631817" cy="648071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/>
                <a:latin typeface="+mn-ea"/>
              </a:rPr>
              <a:t>?</a:t>
            </a:r>
            <a:endParaRPr lang="ko-KR" altLang="en-US" dirty="0">
              <a:effectLst/>
              <a:latin typeface="+mn-ea"/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1082556" y="5558366"/>
            <a:ext cx="7740000" cy="1080000"/>
          </a:xfrm>
          <a:prstGeom prst="round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000" b="1" spc="-110" smtClean="0">
                <a:solidFill>
                  <a:schemeClr val="tx1"/>
                </a:solidFill>
                <a:effectLst/>
                <a:latin typeface="+mn-ea"/>
              </a:rPr>
              <a:t>4</a:t>
            </a:r>
            <a:r>
              <a:rPr kumimoji="0" lang="ko-KR" altLang="en-US" sz="3000" b="1" spc="-110" smtClean="0">
                <a:solidFill>
                  <a:schemeClr val="tx1"/>
                </a:solidFill>
                <a:effectLst/>
                <a:latin typeface="+mn-ea"/>
              </a:rPr>
              <a:t>차 산업혁명으로 바뀔 일자리에는 어떤 것이 있는지 </a:t>
            </a:r>
            <a:r>
              <a:rPr kumimoji="0" lang="ko-KR" altLang="en-US" sz="3000" b="1" smtClean="0">
                <a:solidFill>
                  <a:schemeClr val="tx1"/>
                </a:solidFill>
                <a:effectLst/>
                <a:latin typeface="+mn-ea"/>
              </a:rPr>
              <a:t>생각해 </a:t>
            </a:r>
            <a:r>
              <a:rPr kumimoji="0" lang="ko-KR" altLang="en-US" sz="3000" b="1" dirty="0">
                <a:solidFill>
                  <a:schemeClr val="tx1"/>
                </a:solidFill>
                <a:effectLst/>
                <a:latin typeface="+mn-ea"/>
              </a:rPr>
              <a:t>보자</a:t>
            </a:r>
            <a:r>
              <a:rPr kumimoji="0" lang="en-US" altLang="ko-KR" sz="3000" b="1" dirty="0">
                <a:solidFill>
                  <a:schemeClr val="tx1"/>
                </a:solidFill>
                <a:effectLst/>
                <a:latin typeface="+mn-ea"/>
              </a:rPr>
              <a:t>.</a:t>
            </a:r>
            <a:endParaRPr kumimoji="0" lang="ko-KR" altLang="en-US" sz="3000" b="1" dirty="0">
              <a:solidFill>
                <a:schemeClr val="tx1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323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63432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산업혁명과 미래 사회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711935"/>
            <a:ext cx="8100000" cy="332398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기업에서의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생산과 가정에서의 소비를 더욱 똑똑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한 모습으로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변화시키고 있음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기업은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소비자의 니즈와 수요를 실시간으로 반영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하여 최적의 생산량을 예측하여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생산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소비자는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원하는 상품을 원하는 때에 구매하거나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이용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052736"/>
            <a:ext cx="2717936" cy="553998"/>
            <a:chOff x="755388" y="1700808"/>
            <a:chExt cx="2717936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46574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4</a:t>
              </a:r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차 산업혁명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5095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052736"/>
            <a:ext cx="2717936" cy="553998"/>
            <a:chOff x="755388" y="1700808"/>
            <a:chExt cx="2717936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46574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4</a:t>
              </a:r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차 산업혁명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0" name="직사각형 20"/>
          <p:cNvSpPr>
            <a:spLocks noChangeArrowheads="1"/>
          </p:cNvSpPr>
          <p:nvPr/>
        </p:nvSpPr>
        <p:spPr bwMode="auto">
          <a:xfrm>
            <a:off x="2692125" y="6124261"/>
            <a:ext cx="376256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</a:t>
            </a:r>
            <a:r>
              <a:rPr lang="en-US" altLang="ko-KR" sz="2000" smtClean="0">
                <a:effectLst/>
                <a:latin typeface="+mn-ea"/>
                <a:ea typeface="+mn-ea"/>
              </a:rPr>
              <a:t>4</a:t>
            </a:r>
            <a:r>
              <a:rPr lang="ko-KR" altLang="en-US" sz="2000" smtClean="0">
                <a:effectLst/>
                <a:latin typeface="+mn-ea"/>
                <a:ea typeface="+mn-ea"/>
              </a:rPr>
              <a:t>차 산업혁명의 분야별 혁신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63432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산업혁명과 미래 사회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6952"/>
            <a:ext cx="7920000" cy="301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03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17293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4</a:t>
            </a: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차 산업혁명 비즈니스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711935"/>
            <a:ext cx="8100000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플랫폼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비즈니스 기업으로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대표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플랫폼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비즈니스는 정보 통신 기술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(IT)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과 기술과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관련된 운영 시스템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커뮤니케이션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게임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미디어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산업을 중심으로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전개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     교육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의료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여행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숙박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행정 등 그 적용 범위가 광범위해지는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추세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989376" y="390566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3432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산업혁명과 미래 사회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099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17293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4</a:t>
            </a: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차 산업혁명 비즈니스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585746"/>
              </p:ext>
            </p:extLst>
          </p:nvPr>
        </p:nvGraphicFramePr>
        <p:xfrm>
          <a:off x="162776" y="1772816"/>
          <a:ext cx="8820000" cy="3704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928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4896544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  <a:gridCol w="2178528">
                  <a:extLst>
                    <a:ext uri="{9D8B030D-6E8A-4147-A177-3AD203B41FA5}">
                      <a16:colId xmlns="" xmlns:a16="http://schemas.microsoft.com/office/drawing/2014/main" val="2984324141"/>
                    </a:ext>
                  </a:extLst>
                </a:gridCol>
              </a:tblGrid>
              <a:tr h="2534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유형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설명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대표 기업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521215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pc="-200" baseline="0" smtClean="0"/>
                        <a:t>온라인 거래 시장</a:t>
                      </a:r>
                      <a:endParaRPr lang="ko-KR" altLang="en-US" sz="2000" spc="-2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물리적 유통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서비스 등을 통해 유형의 제품이나 서비스를 판매하기 위한 온라인 장터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아마존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애플 등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7614056"/>
                  </a:ext>
                </a:extLst>
              </a:tr>
              <a:tr h="521215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pc="-100" baseline="0" smtClean="0"/>
                        <a:t>소셜 미디어</a:t>
                      </a:r>
                      <a:endParaRPr lang="ko-KR" altLang="en-US" sz="20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사용자가 콘텐츠를 게시할 수 있는 온라인 공간 제공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0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유튜브</a:t>
                      </a:r>
                      <a:r>
                        <a:rPr lang="en-US" altLang="ko-KR" sz="20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페이스북 등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09048940"/>
                  </a:ext>
                </a:extLst>
              </a:tr>
              <a:tr h="521215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pc="-100" baseline="0" smtClean="0"/>
                        <a:t>공유 경제</a:t>
                      </a:r>
                      <a:endParaRPr lang="ko-KR" altLang="en-US" sz="20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spc="-1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유휴 자산이나 서비스 등을 거래하기 위한 시장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0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우버</a:t>
                      </a:r>
                      <a:r>
                        <a:rPr lang="en-US" altLang="ko-KR" sz="20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spc="-1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에어비앤비 등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50172386"/>
                  </a:ext>
                </a:extLst>
              </a:tr>
              <a:tr h="521215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pc="-100" baseline="0" smtClean="0"/>
                        <a:t>클라우드 소싱</a:t>
                      </a:r>
                      <a:endParaRPr lang="ko-KR" altLang="en-US" sz="20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spc="-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기업의 다양한 활동에 불특정 다수의 노동과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노하우를 참여시키기 위한 시장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TaskRabbit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등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31491989"/>
                  </a:ext>
                </a:extLst>
              </a:tr>
              <a:tr h="521215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000" smtClean="0"/>
                        <a:t>크라우드 펀딩</a:t>
                      </a:r>
                      <a:endParaRPr lang="ko-KR" altLang="en-US" sz="20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기부</a:t>
                      </a:r>
                      <a:r>
                        <a:rPr lang="en-US" altLang="ko-KR" sz="20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대출</a:t>
                      </a:r>
                      <a:r>
                        <a:rPr lang="en-US" altLang="ko-KR" sz="20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spc="-8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투자 등을 위한 시장으로 전통적인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금융 서비스 이자율보다 높음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Crowdy,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와디즈 등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9471798"/>
                  </a:ext>
                </a:extLst>
              </a:tr>
            </a:tbl>
          </a:graphicData>
        </a:graphic>
      </p:graphicFrame>
      <p:sp>
        <p:nvSpPr>
          <p:cNvPr id="10" name="직사각형 20"/>
          <p:cNvSpPr>
            <a:spLocks noChangeArrowheads="1"/>
          </p:cNvSpPr>
          <p:nvPr/>
        </p:nvSpPr>
        <p:spPr bwMode="auto">
          <a:xfrm>
            <a:off x="2134281" y="5661248"/>
            <a:ext cx="48782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</a:t>
            </a:r>
            <a:r>
              <a:rPr lang="en-US" altLang="ko-KR" sz="2000" smtClean="0">
                <a:effectLst/>
                <a:latin typeface="+mn-ea"/>
                <a:ea typeface="+mn-ea"/>
              </a:rPr>
              <a:t>4</a:t>
            </a:r>
            <a:r>
              <a:rPr lang="ko-KR" altLang="en-US" sz="2000" smtClean="0">
                <a:effectLst/>
                <a:latin typeface="+mn-ea"/>
                <a:ea typeface="+mn-ea"/>
              </a:rPr>
              <a:t>차 산업혁명 비즈니스 플랫폼의 유형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63432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산업혁명과 미래 사회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3646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559640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시대의 미래 사회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20704" y="1711935"/>
            <a:ext cx="8100000" cy="44012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과거에는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기업들이 대량 생산을 기반으로 활동을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해왔다면 이제는 다품종 소량 생산의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시대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소비자 개개인에게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초점을 맞추어 제품이나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서비스의 제공이 가능해졌다는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의미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차 산업혁명은 인공지능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(AI)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을 바탕으로 인간의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지능을 대체하는 영역으로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확장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가상의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공간에서 모든 것이 이루어짐으로써 우리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0">
                <a:effectLst/>
                <a:latin typeface="맑은 고딕" pitchFamily="50" charset="-127"/>
                <a:ea typeface="맑은 고딕" pitchFamily="50" charset="-127"/>
              </a:rPr>
              <a:t>사회와 경제의 기본적인 인프라를 변화시키는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기점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971600" y="271810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343248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02 4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산업혁명과 미래 사회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4896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7452</TotalTime>
  <Words>1996</Words>
  <Application>Microsoft Office PowerPoint</Application>
  <PresentationFormat>화면 슬라이드 쇼(4:3)</PresentationFormat>
  <Paragraphs>326</Paragraphs>
  <Slides>38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39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752</cp:revision>
  <dcterms:created xsi:type="dcterms:W3CDTF">2010-03-30T01:48:18Z</dcterms:created>
  <dcterms:modified xsi:type="dcterms:W3CDTF">2022-03-02T09:01:45Z</dcterms:modified>
</cp:coreProperties>
</file>